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8" r:id="rId3"/>
    <p:sldMasterId id="2147483660" r:id="rId4"/>
    <p:sldMasterId id="2147483664" r:id="rId5"/>
  </p:sldMasterIdLst>
  <p:notesMasterIdLst>
    <p:notesMasterId r:id="rId34"/>
  </p:notesMasterIdLst>
  <p:handoutMasterIdLst>
    <p:handoutMasterId r:id="rId35"/>
  </p:handoutMasterIdLst>
  <p:sldIdLst>
    <p:sldId id="294" r:id="rId6"/>
    <p:sldId id="392" r:id="rId7"/>
    <p:sldId id="306" r:id="rId8"/>
    <p:sldId id="426" r:id="rId9"/>
    <p:sldId id="425" r:id="rId10"/>
    <p:sldId id="440" r:id="rId11"/>
    <p:sldId id="427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20" r:id="rId31"/>
    <p:sldId id="436" r:id="rId32"/>
    <p:sldId id="357" r:id="rId33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3333CC"/>
    <a:srgbClr val="8B909C"/>
    <a:srgbClr val="2E5095"/>
    <a:srgbClr val="5B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24" autoAdjust="0"/>
  </p:normalViewPr>
  <p:slideViewPr>
    <p:cSldViewPr>
      <p:cViewPr varScale="1">
        <p:scale>
          <a:sx n="132" d="100"/>
          <a:sy n="132" d="100"/>
        </p:scale>
        <p:origin x="76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318" y="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A97267-8931-46A8-9BD8-8538A40CE761}" type="datetimeFigureOut">
              <a:rPr lang="fr-FR"/>
              <a:pPr>
                <a:defRPr/>
              </a:pPr>
              <a:t>29/06/2017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55CE9F-DBB9-47DC-AA85-7916622A7D3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6242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A97C63-88CA-480A-AD9F-D922B36C6A7C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5D071A-05FC-4651-BAF7-F8444EA6C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600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299C40-61C0-480F-BD7A-A23EF6B0900F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9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7DD4-5E92-4AE4-942C-BACD877827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8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7DD4-5E92-4AE4-942C-BACD877827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7DD4-5E92-4AE4-942C-BACD877827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1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important way to include diversity in the curriculum is the</a:t>
            </a:r>
            <a:r>
              <a:rPr lang="en-US" baseline="0" dirty="0" smtClean="0"/>
              <a:t> internship!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7DD4-5E92-4AE4-942C-BACD877827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7DD4-5E92-4AE4-942C-BACD877827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1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IUS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73016"/>
            <a:ext cx="8229600" cy="1296144"/>
          </a:xfrm>
          <a:prstGeom prst="rect">
            <a:avLst/>
          </a:prstGeom>
        </p:spPr>
        <p:txBody>
          <a:bodyPr/>
          <a:lstStyle>
            <a:lvl1pPr>
              <a:defRPr sz="3600" b="1" baseline="0"/>
            </a:lvl1pPr>
          </a:lstStyle>
          <a:p>
            <a:r>
              <a:rPr lang="nl-NL" smtClean="0"/>
              <a:t>Klik om de stijl te bewerken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3" y="5013176"/>
            <a:ext cx="8207375" cy="1728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rgbClr val="8B909C"/>
                </a:solidFill>
              </a:defRPr>
            </a:lvl1pPr>
            <a:lvl2pPr>
              <a:defRPr>
                <a:solidFill>
                  <a:srgbClr val="8B909C"/>
                </a:solidFill>
              </a:defRPr>
            </a:lvl2pPr>
            <a:lvl3pPr>
              <a:defRPr>
                <a:solidFill>
                  <a:srgbClr val="8B909C"/>
                </a:solidFill>
              </a:defRPr>
            </a:lvl3pPr>
            <a:lvl4pPr>
              <a:defRPr>
                <a:solidFill>
                  <a:srgbClr val="8B909C"/>
                </a:solidFill>
              </a:defRPr>
            </a:lvl4pPr>
            <a:lvl5pPr>
              <a:defRPr>
                <a:solidFill>
                  <a:srgbClr val="8B909C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61882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865B-E96E-40DC-8CE9-D5A428E92277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04AB-28DF-45FC-BDF4-E585FD7C9B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51196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0221-C78F-43D1-8477-BB9287CC9E63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A4ABD-5AA3-4BA4-B6D1-84BAF93CF2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25084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74BB-AD56-42BF-A0A3-414D512FECA9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5571E-BE59-42BA-954C-17E51373A0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15876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55F5-60D7-42A6-A885-D4C8A8D14044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89F2-EAE1-444E-B4F2-04363D3B61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27801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1368-0061-408E-9D04-D3D6E47CDE32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9127-C756-41FD-A3EA-E4EE91E059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13563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2BC3-C038-4C98-934B-ED8ED085E4DA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DFF2-8E03-4C66-87F1-702407428F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7122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RIUS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573016"/>
            <a:ext cx="8229600" cy="1296144"/>
          </a:xfrm>
          <a:prstGeom prst="rect">
            <a:avLst/>
          </a:prstGeo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 dirty="0" smtClean="0"/>
              <a:t>Click to edit presentation title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013176"/>
            <a:ext cx="8207375" cy="1728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rgbClr val="8B909C"/>
                </a:solidFill>
              </a:defRPr>
            </a:lvl1pPr>
            <a:lvl2pPr>
              <a:defRPr>
                <a:solidFill>
                  <a:srgbClr val="8B909C"/>
                </a:solidFill>
              </a:defRPr>
            </a:lvl2pPr>
            <a:lvl3pPr>
              <a:defRPr>
                <a:solidFill>
                  <a:srgbClr val="8B909C"/>
                </a:solidFill>
              </a:defRPr>
            </a:lvl3pPr>
            <a:lvl4pPr>
              <a:defRPr>
                <a:solidFill>
                  <a:srgbClr val="8B909C"/>
                </a:solidFill>
              </a:defRPr>
            </a:lvl4pPr>
            <a:lvl5pPr>
              <a:defRPr>
                <a:solidFill>
                  <a:srgbClr val="8B909C"/>
                </a:solidFill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name</a:t>
            </a:r>
            <a:r>
              <a:rPr lang="fr-FR" dirty="0" smtClean="0"/>
              <a:t> of </a:t>
            </a:r>
            <a:r>
              <a:rPr lang="fr-FR" dirty="0" err="1" smtClean="0"/>
              <a:t>event</a:t>
            </a:r>
            <a:r>
              <a:rPr lang="fr-FR" dirty="0" smtClean="0"/>
              <a:t> / venue / date</a:t>
            </a:r>
          </a:p>
          <a:p>
            <a:pPr lvl="0"/>
            <a:r>
              <a:rPr lang="fr-FR" dirty="0" smtClean="0"/>
              <a:t>+</a:t>
            </a:r>
          </a:p>
          <a:p>
            <a:pPr lvl="0"/>
            <a:r>
              <a:rPr lang="fr-FR" dirty="0" smtClean="0"/>
              <a:t>Logo(s) of the </a:t>
            </a:r>
            <a:r>
              <a:rPr lang="fr-FR" dirty="0" err="1" smtClean="0"/>
              <a:t>event</a:t>
            </a:r>
            <a:r>
              <a:rPr lang="fr-FR" dirty="0" smtClean="0"/>
              <a:t> organiser(s)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80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IU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978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IUS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6281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IUS 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40" y="14759"/>
            <a:ext cx="8280920" cy="893961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fr-FR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31540" y="1124745"/>
            <a:ext cx="8280400" cy="4680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02204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F822CF-0CB9-467A-ABD5-ADA73C123BAB}" type="datetimeFigureOut">
              <a:rPr lang="nl-NL"/>
              <a:pPr>
                <a:defRPr/>
              </a:pPr>
              <a:t>29-6-2017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A6BBA85-67E4-41E7-B71E-253F5CE95452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645645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149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A7FE-B93A-4849-B4D2-5669A267F4A9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A884-DE13-4C86-B690-935E9D8E49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91350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0F3A-3F84-4C1B-8FE8-95E2AFCFB851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2351-F9C9-46FD-8509-96BAAB2128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1219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0B07-0BB1-4484-9089-D16D5F0C004B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A91F-5BAB-4803-8DBD-3C1BF6570E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91633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F553-4C7E-4298-A688-1196D72755CC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D2C9C-B027-4600-AD1E-DC94089A12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39955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E859-8F0C-4E79-BAE3-C4090C298207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C17A9-CB60-48E1-A1E5-C56B5464BD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38134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26" Type="http://schemas.openxmlformats.org/officeDocument/2006/relationships/image" Target="../media/image29.jpe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2" Type="http://schemas.openxmlformats.org/officeDocument/2006/relationships/theme" Target="../theme/them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jpeg"/><Relationship Id="rId37" Type="http://schemas.openxmlformats.org/officeDocument/2006/relationships/image" Target="../media/image40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hyperlink" Target="http://www.facebook.com/siriuspolicynetwork" TargetMode="External"/><Relationship Id="rId12" Type="http://schemas.openxmlformats.org/officeDocument/2006/relationships/image" Target="../media/image4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hyperlink" Target="mailto:sirius@migpolgroup.com" TargetMode="External"/><Relationship Id="rId5" Type="http://schemas.openxmlformats.org/officeDocument/2006/relationships/hyperlink" Target="https://twitter.com/NetworkSIRIUS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hyperlink" Target="http://www.sirius-migrationeducation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60350"/>
            <a:ext cx="31527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708275"/>
            <a:ext cx="16922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21288"/>
          </a:xfrm>
          <a:prstGeom prst="rect">
            <a:avLst/>
          </a:prstGeom>
          <a:gradFill>
            <a:gsLst>
              <a:gs pos="50000">
                <a:srgbClr val="2E5095"/>
              </a:gs>
              <a:gs pos="0">
                <a:srgbClr val="5B7CC6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053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097588"/>
            <a:ext cx="10398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6097588"/>
            <a:ext cx="22907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9"/>
          <p:cNvSpPr>
            <a:spLocks noChangeArrowheads="1"/>
          </p:cNvSpPr>
          <p:nvPr userDrawn="1"/>
        </p:nvSpPr>
        <p:spPr bwMode="auto">
          <a:xfrm>
            <a:off x="2757488" y="6262688"/>
            <a:ext cx="3629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nl-NL" sz="1600">
                <a:solidFill>
                  <a:srgbClr val="8B909C"/>
                </a:solidFill>
                <a:latin typeface="Century Gothic" panose="020B0502020202020204" pitchFamily="34" charset="0"/>
              </a:rPr>
              <a:t>www.sirius-migrationeducation.org</a:t>
            </a:r>
          </a:p>
        </p:txBody>
      </p:sp>
      <p:pic>
        <p:nvPicPr>
          <p:cNvPr id="2056" name="Afbeelding 13" descr="http://www.komma-ut.nl/wp-content/uploads/2014/08/Logo_Risb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6097588"/>
            <a:ext cx="12969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6" r:id="rId2"/>
    <p:sldLayoutId id="2147483702" r:id="rId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84CF5D-77CE-4C03-8A75-43A8A4696BB3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E627DB-0E89-4E25-A3D4-C1A7D9A17C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7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14300"/>
            <a:ext cx="22574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26"/>
          <p:cNvGrpSpPr>
            <a:grpSpLocks/>
          </p:cNvGrpSpPr>
          <p:nvPr userDrawn="1"/>
        </p:nvGrpSpPr>
        <p:grpSpPr bwMode="auto">
          <a:xfrm>
            <a:off x="104775" y="1441450"/>
            <a:ext cx="2636838" cy="1022350"/>
            <a:chOff x="104424" y="1916832"/>
            <a:chExt cx="2637324" cy="1022926"/>
          </a:xfrm>
        </p:grpSpPr>
        <p:pic>
          <p:nvPicPr>
            <p:cNvPr id="4140" name="Picture 4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4" y="2464299"/>
              <a:ext cx="1296144" cy="475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1" name="Picture 21" descr="C:\Users\Alex K\SkyDrive\MPG website\SIRIUS\LOGOS BROCHURE-Alex-DESKTOP\LOGOS BROCHURE\Collaborative partners\0OSF-OSE\OSF-OSE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511" y="2594028"/>
              <a:ext cx="924237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2" name="TextBox 42"/>
            <p:cNvSpPr txBox="1">
              <a:spLocks noChangeArrowheads="1"/>
            </p:cNvSpPr>
            <p:nvPr userDrawn="1"/>
          </p:nvSpPr>
          <p:spPr bwMode="auto">
            <a:xfrm>
              <a:off x="107600" y="1916832"/>
              <a:ext cx="852645" cy="30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nl-NL" sz="1400">
                  <a:solidFill>
                    <a:srgbClr val="8B909C"/>
                  </a:solidFill>
                  <a:latin typeface="Century Gothic" panose="020B0502020202020204" pitchFamily="34" charset="0"/>
                </a:rPr>
                <a:t>Funders</a:t>
              </a: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179051" y="2231334"/>
              <a:ext cx="781194" cy="0"/>
            </a:xfrm>
            <a:prstGeom prst="line">
              <a:avLst/>
            </a:prstGeom>
            <a:ln>
              <a:solidFill>
                <a:srgbClr val="8B909C">
                  <a:alpha val="50000"/>
                </a:srgb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0" name="Group 25"/>
          <p:cNvGrpSpPr>
            <a:grpSpLocks/>
          </p:cNvGrpSpPr>
          <p:nvPr userDrawn="1"/>
        </p:nvGrpSpPr>
        <p:grpSpPr bwMode="auto">
          <a:xfrm>
            <a:off x="104775" y="2816225"/>
            <a:ext cx="8912225" cy="877888"/>
            <a:chOff x="104424" y="2852936"/>
            <a:chExt cx="8912271" cy="877965"/>
          </a:xfrm>
        </p:grpSpPr>
        <p:pic>
          <p:nvPicPr>
            <p:cNvPr id="4132" name="Picture 17" descr="C:\Users\Alex K\SkyDrive\MPG website\SIRIUS\LOGOS BROCHURE-Alex-DESKTOP\LOGOS BROCHURE\Collaborative partners\0CiCe\CiCe_ErasmusAcademic_Pantones281_201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665" y="3370901"/>
              <a:ext cx="76916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18" descr="C:\Users\Alex K\SkyDrive\MPG website\SIRIUS\LOGOS BROCHURE-Alex-DESKTOP\LOGOS BROCHURE\Collaborative partners\0IMISCOE\IMISCOE 1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117" y="3442901"/>
              <a:ext cx="11057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Picture 19" descr="C:\Users\Alex K\SkyDrive\MPG website\SIRIUS\LOGOS BROCHURE-Alex-DESKTOP\LOGOS BROCHURE\Collaborative partners\0MPI\MPI-Europe_LogoHighRes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241" y="3370901"/>
              <a:ext cx="594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20" descr="C:\Users\Alex K\SkyDrive\MPG website\SIRIUS\LOGOS BROCHURE-Alex-DESKTOP\LOGOS BROCHURE\Collaborative partners\0NEPC\NEPC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085" y="3370901"/>
              <a:ext cx="782608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21" descr="C:\Users\Alex K\SkyDrive\MPG website\SIRIUS\LOGOS BROCHURE-Alex-DESKTOP\LOGOS BROCHURE\Collaborative partners\0OSF-OSE\OSF-OSE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4" y="3514901"/>
              <a:ext cx="924237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22" descr="C:\Users\Alex K\SkyDrive\MPG website\SIRIUS\LOGOS BROCHURE-Alex-DESKTOP\LOGOS BROCHURE\Collaborative partners\MPG\MPG.pn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7253" y="3302472"/>
              <a:ext cx="729442" cy="42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8" name="TextBox 39"/>
            <p:cNvSpPr txBox="1">
              <a:spLocks noChangeArrowheads="1"/>
            </p:cNvSpPr>
            <p:nvPr userDrawn="1"/>
          </p:nvSpPr>
          <p:spPr bwMode="auto">
            <a:xfrm>
              <a:off x="107599" y="2852936"/>
              <a:ext cx="2130436" cy="30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nl-NL" sz="1400">
                  <a:solidFill>
                    <a:srgbClr val="8B909C"/>
                  </a:solidFill>
                  <a:latin typeface="Century Gothic" panose="020B0502020202020204" pitchFamily="34" charset="0"/>
                </a:rPr>
                <a:t>Collaborative partners</a:t>
              </a: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179037" y="3167289"/>
              <a:ext cx="1987560" cy="0"/>
            </a:xfrm>
            <a:prstGeom prst="line">
              <a:avLst/>
            </a:prstGeom>
            <a:ln>
              <a:solidFill>
                <a:srgbClr val="8B909C">
                  <a:alpha val="50000"/>
                </a:srgb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1" name="Group 24"/>
          <p:cNvGrpSpPr>
            <a:grpSpLocks/>
          </p:cNvGrpSpPr>
          <p:nvPr userDrawn="1"/>
        </p:nvGrpSpPr>
        <p:grpSpPr bwMode="auto">
          <a:xfrm>
            <a:off x="104775" y="4044950"/>
            <a:ext cx="8934450" cy="2697163"/>
            <a:chOff x="104424" y="3828769"/>
            <a:chExt cx="8935152" cy="2696575"/>
          </a:xfrm>
        </p:grpSpPr>
        <p:grpSp>
          <p:nvGrpSpPr>
            <p:cNvPr id="4102" name="Group 15"/>
            <p:cNvGrpSpPr>
              <a:grpSpLocks/>
            </p:cNvGrpSpPr>
            <p:nvPr userDrawn="1"/>
          </p:nvGrpSpPr>
          <p:grpSpPr bwMode="auto">
            <a:xfrm>
              <a:off x="104424" y="4250609"/>
              <a:ext cx="8935152" cy="2274735"/>
              <a:chOff x="183160" y="3710505"/>
              <a:chExt cx="8935152" cy="2274735"/>
            </a:xfrm>
          </p:grpSpPr>
          <p:pic>
            <p:nvPicPr>
              <p:cNvPr id="4105" name="Picture 2" descr="C:\Users\Alex K\SkyDrive\MPG website\SIRIUS\LOGOS BROCHURE-Alex-DESKTOP\LOGOS BROCHURE\National partners\0AJUNTAMENT HOSPITALET\Ajuntament Hospitalet.png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8945" y="5001842"/>
                <a:ext cx="1095453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Picture 3" descr="C:\Users\Alex K\SkyDrive\MPG website\SIRIUS\LOGOS BROCHURE-Alex-DESKTOP\LOGOS BROCHURE\National partners\0AUSTRIAN MoE\Logo-Verwendung1.png"/>
              <p:cNvPicPr>
                <a:picLocks noChangeAspect="1" noChangeArrowheads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14" y="5697240"/>
                <a:ext cx="1999305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7" name="Picture 4" descr="C:\Users\Alex K\SkyDrive\MPG website\SIRIUS\LOGOS BROCHURE-Alex-DESKTOP\LOGOS BROCHURE\National partners\0BIFIE\bifie_mitschriftzug_4c.jpg"/>
              <p:cNvPicPr>
                <a:picLocks noChangeAspect="1" noChangeArrowheads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60" y="5589240"/>
                <a:ext cx="1171355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" name="Picture 6" descr="C:\Users\Alex K\SkyDrive\MPG website\SIRIUS\LOGOS BROCHURE-Alex-DESKTOP\LOGOS BROCHURE\National partners\0CEDU 2000+\CEDU 2000+.jpg"/>
              <p:cNvPicPr>
                <a:picLocks noChangeAspect="1" noChangeArrowheads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7172" y="3818505"/>
                <a:ext cx="795131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9" name="Picture 7" descr="C:\Users\Alex K\SkyDrive\MPG website\SIRIUS\LOGOS BROCHURE-Alex-DESKTOP\LOGOS BROCHURE\National partners\0CEMIS\cemis.png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8527" y="4304505"/>
                <a:ext cx="167246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0" name="Picture 8" descr="C:\Users\Alex K\SkyDrive\MPG website\SIRIUS\LOGOS BROCHURE-Alex-DESKTOP\LOGOS BROCHURE\National partners\0CYPRUS PEDAGOGICAL INSTITUTE\Untitled-2.png"/>
              <p:cNvPicPr>
                <a:picLocks noChangeAspect="1" noChangeArrowheads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0074" y="4713842"/>
                <a:ext cx="580621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1" name="Picture 9" descr="C:\Users\Alex K\SkyDrive\MPG website\SIRIUS\LOGOS BROCHURE-Alex-DESKTOP\LOGOS BROCHURE\National partners\0EFMS\efms LOGO Englisch neu gelb.png"/>
              <p:cNvPicPr>
                <a:picLocks noChangeAspect="1" noChangeArrowheads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4293" y="5001842"/>
                <a:ext cx="766125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2" name="Picture 10" descr="C:\Users\Alex K\SkyDrive\MPG website\SIRIUS\LOGOS BROCHURE-Alex-DESKTOP\LOGOS BROCHURE\National partners\0ESTONIAN MoE\Estonia MoE.png"/>
              <p:cNvPicPr>
                <a:picLocks noChangeAspect="1" noChangeArrowheads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9388" y="5625240"/>
                <a:ext cx="1959715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3" name="Picture 11" descr="C:\Users\Alex K\SkyDrive\MPG website\SIRIUS\LOGOS BROCHURE-Alex-DESKTOP\LOGOS BROCHURE\National partners\0ETTA\azoo logo - hrv eng.jpg"/>
              <p:cNvPicPr>
                <a:picLocks noChangeAspect="1" noChangeArrowheads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1889" y="5625240"/>
                <a:ext cx="80885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4" name="Picture 12" descr="C:\Users\Alex K\SkyDrive\MPG website\SIRIUS\LOGOS BROCHURE-Alex-DESKTOP\LOGOS BROCHURE\National partners\0FFE\FFE.png"/>
              <p:cNvPicPr>
                <a:picLocks noChangeAspect="1" noChangeArrowheads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2984" y="5625240"/>
                <a:ext cx="600161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5" name="Picture 13" descr="C:\Users\Alex K\SkyDrive\MPG website\SIRIUS\LOGOS BROCHURE-Alex-DESKTOP\LOGOS BROCHURE\National partners\0GDI\GDI_ENG.png"/>
              <p:cNvPicPr>
                <a:picLocks noChangeAspect="1" noChangeArrowheads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644" y="4293096"/>
                <a:ext cx="1853722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14" descr="C:\Users\Alex K\SkyDrive\MPG website\SIRIUS\LOGOS BROCHURE-Alex-DESKTOP\LOGOS BROCHURE\National partners\0KNOWLEDGE DUTCH CENTRE\Knowledge Centre.jpg"/>
              <p:cNvPicPr>
                <a:picLocks noChangeAspect="1" noChangeArrowheads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7530" y="4268505"/>
                <a:ext cx="990782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7" name="Picture 2" descr="C:\Users\Alex K\SkyDrive\MPG website\SIRIUS\LOGOS BROCHURE-Alex-DESKTOP\LOGOS BROCHURE\National partners\0LITHUAN MoE\Lith.MoE.jpg"/>
              <p:cNvPicPr>
                <a:picLocks noChangeAspect="1" noChangeArrowheads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3155" y="3710505"/>
                <a:ext cx="1204470" cy="46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8" name="Picture 3" descr="C:\Users\Alex K\SkyDrive\MPG website\SIRIUS\LOGOS BROCHURE-Alex-DESKTOP\LOGOS BROCHURE\National partners\0NAFO\NAFO_~22.png"/>
              <p:cNvPicPr>
                <a:picLocks noChangeAspect="1" noChangeArrowheads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7572" y="5661240"/>
                <a:ext cx="84584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9" name="Picture 4" descr="C:\Users\Alex K\SkyDrive\MPG website\SIRIUS\LOGOS BROCHURE-Alex-DESKTOP\LOGOS BROCHURE\National partners\0OSTFOLD UNIVERSITY COLLEGE\ostfold logo.jpg"/>
              <p:cNvPicPr>
                <a:picLocks noChangeAspect="1" noChangeArrowheads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909" y="4340505"/>
                <a:ext cx="1274823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0" name="Picture 5" descr="C:\Users\Alex K\SkyDrive\MPG website\SIRIUS\LOGOS BROCHURE-Alex-DESKTOP\LOGOS BROCHURE\National partners\0PAYOKE\Payoke.jpg"/>
              <p:cNvPicPr>
                <a:picLocks noChangeAspect="1" noChangeArrowheads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484" y="4232505"/>
                <a:ext cx="3925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" name="Picture 6" descr="C:\Users\Alex K\SkyDrive\MPG website\SIRIUS\LOGOS BROCHURE-Alex-DESKTOP\LOGOS BROCHURE\National partners\0PPMI\PPMI.JPG"/>
              <p:cNvPicPr>
                <a:picLocks noChangeAspect="1" noChangeArrowheads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9222" y="4965842"/>
                <a:ext cx="1063965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2" name="Picture 7" descr="C:\Users\Alex K\SkyDrive\MPG website\SIRIUS\LOGOS BROCHURE-Alex-DESKTOP\LOGOS BROCHURE\National partners\0PRAXIS\Praxis_logo.jpg"/>
              <p:cNvPicPr>
                <a:picLocks noChangeAspect="1" noChangeArrowheads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927" y="5001842"/>
                <a:ext cx="1045385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3" name="Picture 8" descr="C:\Users\Alex K\SkyDrive\MPG website\SIRIUS\LOGOS BROCHURE-Alex-DESKTOP\LOGOS BROCHURE\National partners\0PROGRAMA ESCOLHAS\Programa Escolhas.jpg"/>
              <p:cNvPicPr>
                <a:picLocks noChangeAspect="1" noChangeArrowheads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9" y="3818505"/>
                <a:ext cx="925385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4" name="Picture 9" descr="C:\Users\Alex K\SkyDrive\MPG website\SIRIUS\LOGOS BROCHURE-Alex-DESKTOP\LOGOS BROCHURE\National partners\0RISBO\Risbo.png"/>
              <p:cNvPicPr>
                <a:picLocks noChangeAspect="1" noChangeArrowheads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714" y="5001842"/>
                <a:ext cx="794052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5" name="Picture 10" descr="C:\Users\Alex K\SkyDrive\MPG website\SIRIUS\LOGOS BROCHURE-Alex-DESKTOP\LOGOS BROCHURE\National partners\0ROSA SENSAT\Rosa Sensat 1.png"/>
              <p:cNvPicPr>
                <a:picLocks noChangeAspect="1" noChangeArrowheads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9508" y="3818505"/>
                <a:ext cx="282405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6" name="Picture 11" descr="C:\Users\Alex K\SkyDrive\MPG website\SIRIUS\LOGOS BROCHURE-Alex-DESKTOP\LOGOS BROCHURE\National partners\0UAB - ERDISC\LogoERDISC_UAB_HiRes.jpg"/>
              <p:cNvPicPr>
                <a:picLocks noChangeAspect="1" noChangeArrowheads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9213" y="5625240"/>
                <a:ext cx="59909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7" name="Picture 12" descr="C:\Users\Alex K\SkyDrive\MPG website\SIRIUS\LOGOS BROCHURE-Alex-DESKTOP\LOGOS BROCHURE\National partners\0UNIVERSITY OF MILA\logo uni mila.jpg"/>
              <p:cNvPicPr>
                <a:picLocks noChangeAspect="1" noChangeArrowheads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60" y="3789040"/>
                <a:ext cx="238156" cy="15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8" name="Picture 13" descr="C:\Users\Alex K\SkyDrive\MPG website\SIRIUS\LOGOS BROCHURE-Alex-DESKTOP\LOGOS BROCHURE\National partners\0UNIVERSITY OF PATRAS\UniPatras.png"/>
              <p:cNvPicPr>
                <a:picLocks noChangeAspect="1" noChangeArrowheads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6275" y="3944505"/>
                <a:ext cx="496666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9" name="Picture 14" descr="C:\Users\Alex K\SkyDrive\MPG website\SIRIUS\LOGOS BROCHURE-Alex-DESKTOP\LOGOS BROCHURE\National partners\0UNIVERSITY OF PORTO\logoCIIE.png"/>
              <p:cNvPicPr>
                <a:picLocks noChangeAspect="1" noChangeArrowheads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8740" y="3818505"/>
                <a:ext cx="314225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0" name="Picture 15" descr="C:\Users\Alex K\SkyDrive\MPG website\SIRIUS\LOGOS BROCHURE-Alex-DESKTOP\LOGOS BROCHURE\National partners\0VERIKOM\verikom-logo-Pantone135cvc für Druck.png"/>
              <p:cNvPicPr>
                <a:picLocks noChangeAspect="1" noChangeArrowheads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9964" y="3818505"/>
                <a:ext cx="411885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1" name="Picture 16" descr="C:\Users\Alex K\SkyDrive\MPG website\SIRIUS\LOGOS BROCHURE-Alex-DESKTOP\LOGOS BROCHURE\National partners\0VLOR\vlor.jpg"/>
              <p:cNvPicPr>
                <a:picLocks noChangeAspect="1" noChangeArrowheads="1"/>
              </p:cNvPicPr>
              <p:nvPr userDrawn="1"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299" y="5145842"/>
                <a:ext cx="1286248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03" name="TextBox 17"/>
            <p:cNvSpPr txBox="1">
              <a:spLocks noChangeArrowheads="1"/>
            </p:cNvSpPr>
            <p:nvPr userDrawn="1"/>
          </p:nvSpPr>
          <p:spPr bwMode="auto">
            <a:xfrm>
              <a:off x="104424" y="3828769"/>
              <a:ext cx="1681295" cy="30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nl-NL" sz="1400">
                  <a:solidFill>
                    <a:srgbClr val="8B909C"/>
                  </a:solidFill>
                  <a:latin typeface="Century Gothic" panose="020B0502020202020204" pitchFamily="34" charset="0"/>
                </a:rPr>
                <a:t>National partners</a:t>
              </a:r>
            </a:p>
          </p:txBody>
        </p:sp>
        <p:cxnSp>
          <p:nvCxnSpPr>
            <p:cNvPr id="48" name="Straight Connector 47"/>
            <p:cNvCxnSpPr/>
            <p:nvPr userDrawn="1"/>
          </p:nvCxnSpPr>
          <p:spPr>
            <a:xfrm>
              <a:off x="179043" y="4139851"/>
              <a:ext cx="1535233" cy="0"/>
            </a:xfrm>
            <a:prstGeom prst="line">
              <a:avLst/>
            </a:prstGeom>
            <a:ln>
              <a:solidFill>
                <a:srgbClr val="8B909C">
                  <a:alpha val="50000"/>
                </a:srgb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68325" y="2349500"/>
            <a:ext cx="2419350" cy="0"/>
          </a:xfrm>
          <a:prstGeom prst="line">
            <a:avLst/>
          </a:prstGeom>
          <a:ln>
            <a:solidFill>
              <a:srgbClr val="8B909C">
                <a:alpha val="50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5" descr="C:\Users\Alex K\SkyDrive\MPG website\SIRIUS\qrco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55165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17"/>
          <p:cNvGrpSpPr>
            <a:grpSpLocks/>
          </p:cNvGrpSpPr>
          <p:nvPr userDrawn="1"/>
        </p:nvGrpSpPr>
        <p:grpSpPr bwMode="auto">
          <a:xfrm>
            <a:off x="1592263" y="2924175"/>
            <a:ext cx="5959475" cy="2241550"/>
            <a:chOff x="1592200" y="2924944"/>
            <a:chExt cx="5959600" cy="2241540"/>
          </a:xfrm>
        </p:grpSpPr>
        <p:grpSp>
          <p:nvGrpSpPr>
            <p:cNvPr id="5127" name="Group 11"/>
            <p:cNvGrpSpPr>
              <a:grpSpLocks/>
            </p:cNvGrpSpPr>
            <p:nvPr userDrawn="1"/>
          </p:nvGrpSpPr>
          <p:grpSpPr bwMode="auto">
            <a:xfrm>
              <a:off x="1592200" y="2924944"/>
              <a:ext cx="3236099" cy="369332"/>
              <a:chOff x="1592200" y="2924944"/>
              <a:chExt cx="3236099" cy="369332"/>
            </a:xfrm>
          </p:grpSpPr>
          <p:pic>
            <p:nvPicPr>
              <p:cNvPr id="5137" name="Picture 2" descr="C:\Users\Alex K\SkyDrive\MPG website\SIRIUS\twitter-bird-light-bgs.png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2200" y="2924944"/>
                <a:ext cx="443238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8" name="TextBox 9"/>
              <p:cNvSpPr txBox="1">
                <a:spLocks noChangeArrowheads="1"/>
              </p:cNvSpPr>
              <p:nvPr userDrawn="1"/>
            </p:nvSpPr>
            <p:spPr bwMode="auto">
              <a:xfrm>
                <a:off x="2887627" y="2924944"/>
                <a:ext cx="1939966" cy="369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nl-NL">
                    <a:solidFill>
                      <a:srgbClr val="8B909C"/>
                    </a:solidFill>
                    <a:latin typeface="Century Gothic" panose="020B0502020202020204" pitchFamily="34" charset="0"/>
                    <a:hlinkClick r:id="rId5"/>
                  </a:rPr>
                  <a:t>@NetworkSIRIUS</a:t>
                </a:r>
                <a:endParaRPr lang="fr-FR" altLang="nl-NL">
                  <a:solidFill>
                    <a:srgbClr val="8B909C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128" name="Group 12"/>
            <p:cNvGrpSpPr>
              <a:grpSpLocks/>
            </p:cNvGrpSpPr>
            <p:nvPr userDrawn="1"/>
          </p:nvGrpSpPr>
          <p:grpSpPr bwMode="auto">
            <a:xfrm>
              <a:off x="1633819" y="3549013"/>
              <a:ext cx="5917981" cy="369332"/>
              <a:chOff x="1633819" y="3707740"/>
              <a:chExt cx="5917981" cy="369332"/>
            </a:xfrm>
          </p:grpSpPr>
          <p:pic>
            <p:nvPicPr>
              <p:cNvPr id="5135" name="Picture 4" descr="C:\Users\Alex K\SkyDrive\MPG website\SIRIUS\FB-f-Logo__blue_1024.png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3819" y="3717032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6" name="TextBox 13"/>
              <p:cNvSpPr txBox="1">
                <a:spLocks noChangeArrowheads="1"/>
              </p:cNvSpPr>
              <p:nvPr userDrawn="1"/>
            </p:nvSpPr>
            <p:spPr bwMode="auto">
              <a:xfrm>
                <a:off x="2887627" y="3707556"/>
                <a:ext cx="4664173" cy="369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nl-NL">
                    <a:solidFill>
                      <a:srgbClr val="8B909C"/>
                    </a:solidFill>
                    <a:latin typeface="Century Gothic" panose="020B0502020202020204" pitchFamily="34" charset="0"/>
                    <a:hlinkClick r:id="rId7"/>
                  </a:rPr>
                  <a:t>www.facebook.com/siriuspolicynetwork</a:t>
                </a:r>
                <a:endParaRPr lang="fr-FR" altLang="nl-NL">
                  <a:solidFill>
                    <a:srgbClr val="8B909C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129" name="Group 15"/>
            <p:cNvGrpSpPr>
              <a:grpSpLocks/>
            </p:cNvGrpSpPr>
            <p:nvPr userDrawn="1"/>
          </p:nvGrpSpPr>
          <p:grpSpPr bwMode="auto">
            <a:xfrm>
              <a:off x="1632089" y="4173082"/>
              <a:ext cx="5315380" cy="369332"/>
              <a:chOff x="1632089" y="4499828"/>
              <a:chExt cx="5315380" cy="369332"/>
            </a:xfrm>
          </p:grpSpPr>
          <p:pic>
            <p:nvPicPr>
              <p:cNvPr id="5133" name="Picture 3" descr="C:\Users\Alex K\SkyDrive\MPG website\SIRIUS\link-icon.pn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089" y="4509120"/>
                <a:ext cx="363461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4" name="TextBox 14"/>
              <p:cNvSpPr txBox="1">
                <a:spLocks noChangeArrowheads="1"/>
              </p:cNvSpPr>
              <p:nvPr userDrawn="1"/>
            </p:nvSpPr>
            <p:spPr bwMode="auto">
              <a:xfrm>
                <a:off x="2887627" y="4499459"/>
                <a:ext cx="4059322" cy="369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nl-NL">
                    <a:solidFill>
                      <a:srgbClr val="8B909C"/>
                    </a:solidFill>
                    <a:latin typeface="Century Gothic" panose="020B0502020202020204" pitchFamily="34" charset="0"/>
                    <a:hlinkClick r:id="rId9"/>
                  </a:rPr>
                  <a:t>www.sirius-migrationeducation.org</a:t>
                </a:r>
                <a:endParaRPr lang="fr-FR" altLang="nl-NL">
                  <a:solidFill>
                    <a:srgbClr val="8B909C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130" name="Group 16"/>
            <p:cNvGrpSpPr>
              <a:grpSpLocks/>
            </p:cNvGrpSpPr>
            <p:nvPr userDrawn="1"/>
          </p:nvGrpSpPr>
          <p:grpSpPr bwMode="auto">
            <a:xfrm>
              <a:off x="1633819" y="4797152"/>
              <a:ext cx="3769150" cy="369332"/>
              <a:chOff x="1633819" y="5147900"/>
              <a:chExt cx="3769150" cy="369332"/>
            </a:xfrm>
          </p:grpSpPr>
          <p:pic>
            <p:nvPicPr>
              <p:cNvPr id="5131" name="Picture 6" descr="C:\Users\Alex K\SkyDrive\MPG website\SIRIUS\mail-icon.png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3819" y="5216929"/>
                <a:ext cx="360000" cy="23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2" name="TextBox 18"/>
              <p:cNvSpPr txBox="1">
                <a:spLocks noChangeArrowheads="1"/>
              </p:cNvSpPr>
              <p:nvPr userDrawn="1"/>
            </p:nvSpPr>
            <p:spPr bwMode="auto">
              <a:xfrm>
                <a:off x="2889214" y="5147347"/>
                <a:ext cx="2513066" cy="369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nl-NL">
                    <a:solidFill>
                      <a:srgbClr val="8B909C"/>
                    </a:solidFill>
                    <a:latin typeface="Century Gothic" panose="020B0502020202020204" pitchFamily="34" charset="0"/>
                    <a:hlinkClick r:id="rId11"/>
                  </a:rPr>
                  <a:t>tudjman@risbo.eur.nl</a:t>
                </a:r>
                <a:endParaRPr lang="fr-FR" altLang="nl-NL">
                  <a:solidFill>
                    <a:srgbClr val="8B909C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5125" name="TextBox 24"/>
          <p:cNvSpPr txBox="1">
            <a:spLocks noChangeArrowheads="1"/>
          </p:cNvSpPr>
          <p:nvPr userDrawn="1"/>
        </p:nvSpPr>
        <p:spPr bwMode="auto">
          <a:xfrm>
            <a:off x="179388" y="1728788"/>
            <a:ext cx="8353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nl-NL" sz="2800">
                <a:solidFill>
                  <a:srgbClr val="8B909C"/>
                </a:solidFill>
                <a:latin typeface="Century Gothic" panose="020B0502020202020204" pitchFamily="34" charset="0"/>
              </a:rPr>
              <a:t>Nice to have you here!</a:t>
            </a:r>
          </a:p>
          <a:p>
            <a:pPr algn="ctr" eaLnBrk="1" hangingPunct="1"/>
            <a:r>
              <a:rPr lang="fr-FR" altLang="nl-NL" sz="2800">
                <a:solidFill>
                  <a:srgbClr val="8B909C"/>
                </a:solidFill>
                <a:latin typeface="Century Gothic" panose="020B0502020202020204" pitchFamily="34" charset="0"/>
              </a:rPr>
              <a:t>Stay in touch</a:t>
            </a:r>
          </a:p>
        </p:txBody>
      </p:sp>
      <p:pic>
        <p:nvPicPr>
          <p:cNvPr id="5126" name="Picture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23838"/>
            <a:ext cx="22479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8B909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nferentie@guest.eur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10" Type="http://schemas.openxmlformats.org/officeDocument/2006/relationships/image" Target="../media/image5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4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852738"/>
            <a:ext cx="7772400" cy="2016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</a:rPr>
              <a:t>DO EUROPE 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IN ONE DAY!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941169"/>
            <a:ext cx="6400800" cy="69763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i="1" dirty="0" smtClean="0">
                <a:solidFill>
                  <a:srgbClr val="FFC000"/>
                </a:solidFill>
              </a:rPr>
              <a:t>How do teacher </a:t>
            </a:r>
            <a:r>
              <a:rPr lang="nl-NL" i="1" dirty="0" err="1" smtClean="0">
                <a:solidFill>
                  <a:srgbClr val="FFC000"/>
                </a:solidFill>
              </a:rPr>
              <a:t>prepare</a:t>
            </a:r>
            <a:r>
              <a:rPr lang="nl-NL" i="1" dirty="0" smtClean="0">
                <a:solidFill>
                  <a:srgbClr val="FFC000"/>
                </a:solidFill>
              </a:rPr>
              <a:t> </a:t>
            </a:r>
            <a:r>
              <a:rPr lang="nl-NL" i="1" dirty="0" err="1" smtClean="0">
                <a:solidFill>
                  <a:srgbClr val="FFC000"/>
                </a:solidFill>
              </a:rPr>
              <a:t>for</a:t>
            </a:r>
            <a:r>
              <a:rPr lang="nl-NL" i="1" dirty="0" smtClean="0">
                <a:solidFill>
                  <a:srgbClr val="FFC000"/>
                </a:solidFill>
              </a:rPr>
              <a:t> </a:t>
            </a:r>
            <a:r>
              <a:rPr lang="nl-NL" i="1" dirty="0" err="1" smtClean="0">
                <a:solidFill>
                  <a:srgbClr val="FFC000"/>
                </a:solidFill>
              </a:rPr>
              <a:t>diversity</a:t>
            </a:r>
            <a:r>
              <a:rPr lang="nl-NL" i="1" dirty="0" smtClean="0">
                <a:solidFill>
                  <a:srgbClr val="FFC000"/>
                </a:solidFill>
              </a:rPr>
              <a:t>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NAOS Conference 21 </a:t>
            </a:r>
            <a:r>
              <a:rPr lang="nl-NL" dirty="0" err="1" smtClean="0"/>
              <a:t>June</a:t>
            </a:r>
            <a:r>
              <a:rPr lang="nl-NL" dirty="0" smtClean="0"/>
              <a:t> 2017</a:t>
            </a:r>
            <a:endParaRPr lang="nl-NL" dirty="0"/>
          </a:p>
        </p:txBody>
      </p:sp>
      <p:grpSp>
        <p:nvGrpSpPr>
          <p:cNvPr id="4" name="Group 3"/>
          <p:cNvGrpSpPr/>
          <p:nvPr/>
        </p:nvGrpSpPr>
        <p:grpSpPr>
          <a:xfrm>
            <a:off x="2771800" y="548683"/>
            <a:ext cx="3024336" cy="2088231"/>
            <a:chOff x="1110366" y="3164527"/>
            <a:chExt cx="1152127" cy="865974"/>
          </a:xfrm>
          <a:effectLst>
            <a:glow rad="127000">
              <a:schemeClr val="bg1"/>
            </a:glow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87625" y="3164527"/>
              <a:ext cx="997610" cy="614927"/>
            </a:xfrm>
            <a:prstGeom prst="rect">
              <a:avLst/>
            </a:prstGeom>
            <a:effectLst/>
          </p:spPr>
        </p:pic>
        <p:sp>
          <p:nvSpPr>
            <p:cNvPr id="6" name="TextBox 7"/>
            <p:cNvSpPr txBox="1"/>
            <p:nvPr/>
          </p:nvSpPr>
          <p:spPr>
            <a:xfrm>
              <a:off x="1110366" y="3839052"/>
              <a:ext cx="1152127" cy="191449"/>
            </a:xfrm>
            <a:prstGeom prst="rect">
              <a:avLst/>
            </a:prstGeom>
            <a:noFill/>
            <a:effectLst>
              <a:glow rad="127000">
                <a:schemeClr val="tx1"/>
              </a:glo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2400" dirty="0">
                  <a:solidFill>
                    <a:srgbClr val="FFC000"/>
                  </a:solidFill>
                  <a:latin typeface="Bookman Old Style" panose="02050604050505020204" pitchFamily="18" charset="0"/>
                  <a:cs typeface="+mn-cs"/>
                </a:rPr>
                <a:t>NAOS</a:t>
              </a:r>
            </a:p>
          </p:txBody>
        </p:sp>
      </p:grp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2723803" cy="77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2556" y="260648"/>
            <a:ext cx="380144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Afbeeldingsresultaten voor speelgoed vliegtui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852936"/>
            <a:ext cx="1231038" cy="131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776" y="2538894"/>
            <a:ext cx="6086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Mapping exercise 1: initial teacher training primary education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7776" y="3034281"/>
            <a:ext cx="62548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Mapping exercise </a:t>
            </a:r>
            <a:r>
              <a:rPr lang="en-US" dirty="0" smtClean="0"/>
              <a:t>2: initial teacher training secondary education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7776" y="3566599"/>
            <a:ext cx="726301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Study visits: good practices in primary and secondary schools (study visits)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7776" y="4098917"/>
            <a:ext cx="272650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Good practice video clips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7776" y="4623213"/>
            <a:ext cx="47182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Casestudies</a:t>
            </a:r>
            <a:r>
              <a:rPr lang="en-US" dirty="0" smtClean="0"/>
              <a:t> by Open University, NEPC, </a:t>
            </a:r>
            <a:r>
              <a:rPr lang="en-US" dirty="0" err="1" smtClean="0"/>
              <a:t>verikom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988840"/>
            <a:ext cx="7866816" cy="53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Activities (aside from the transnational meetings)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08" y="151943"/>
            <a:ext cx="1979712" cy="13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91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08" y="151943"/>
            <a:ext cx="1979712" cy="13324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1961" y="421501"/>
            <a:ext cx="7866816" cy="53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NAOS outputs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478" y="1853390"/>
            <a:ext cx="819911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Handbook 1: Collection of Good practices Initial teacher training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8478" y="3579380"/>
            <a:ext cx="8198027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Handbook 2: Collection of Good practices Professional development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06047" y="2272200"/>
            <a:ext cx="58228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Scoping exercise 1: initial teacher training primary education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06047" y="2791238"/>
            <a:ext cx="62548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Scoping exercise 2: initial teacher training secondary education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906047" y="3954635"/>
            <a:ext cx="592616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Study visits: good practices in primary and secondary schools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06047" y="4467367"/>
            <a:ext cx="272650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Good practice video clips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906047" y="4992711"/>
            <a:ext cx="445469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Casestudies</a:t>
            </a:r>
            <a:r>
              <a:rPr lang="en-US" dirty="0" smtClean="0"/>
              <a:t> by UK, Latvia and </a:t>
            </a:r>
            <a:r>
              <a:rPr lang="en-US" dirty="0"/>
              <a:t>G</a:t>
            </a:r>
            <a:r>
              <a:rPr lang="en-US" dirty="0" smtClean="0"/>
              <a:t>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5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14794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78" y="260648"/>
            <a:ext cx="1979712" cy="1332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114550" cy="752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1902868"/>
            <a:ext cx="819911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Handbook 1: Collection of Good practices Initial teacher training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06047" y="2272200"/>
            <a:ext cx="58228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Scoping exercise 1: initial teacher training primary education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06047" y="2791238"/>
            <a:ext cx="62548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Scoping exercise 2: initial teacher training secondary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43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8177"/>
            <a:ext cx="1979712" cy="1332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835" y="2006570"/>
            <a:ext cx="3635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301480" y="511086"/>
            <a:ext cx="6758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 teacher training for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primary education</a:t>
            </a:r>
          </a:p>
          <a:p>
            <a:endParaRPr lang="en-US" dirty="0" smtClean="0"/>
          </a:p>
          <a:p>
            <a:r>
              <a:rPr lang="en-US" dirty="0" smtClean="0"/>
              <a:t>(Method: Questionnaire asking to analyze curriculum of two teacher training </a:t>
            </a:r>
            <a:r>
              <a:rPr lang="en-US" dirty="0" err="1" smtClean="0"/>
              <a:t>programmes</a:t>
            </a:r>
            <a:r>
              <a:rPr lang="en-US" dirty="0" smtClean="0"/>
              <a:t> in each partner country)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2129" y="2132856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  <a:p>
            <a:r>
              <a:rPr lang="en-US" dirty="0" smtClean="0"/>
              <a:t>1.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Five areas of expertise: </a:t>
            </a:r>
            <a:r>
              <a:rPr lang="en-US" dirty="0" smtClean="0"/>
              <a:t>Most attention on social psychology, a little less on pedagogy and language diversity, still less on parental involvement and hardly any on community-school relationships</a:t>
            </a:r>
          </a:p>
          <a:p>
            <a:endParaRPr lang="en-US" dirty="0" smtClean="0"/>
          </a:p>
          <a:p>
            <a:r>
              <a:rPr lang="en-US" dirty="0" smtClean="0"/>
              <a:t>2. Aside from regular courses, the </a:t>
            </a:r>
            <a:r>
              <a:rPr lang="en-US" u="sng" dirty="0" smtClean="0"/>
              <a:t>internship</a:t>
            </a:r>
            <a:r>
              <a:rPr lang="en-US" dirty="0" smtClean="0"/>
              <a:t> seems to be an important moment in curriculum for learning about diversity, including reflection on diversity in essays and the same is true for </a:t>
            </a:r>
            <a:r>
              <a:rPr lang="en-US" u="sng" dirty="0" smtClean="0"/>
              <a:t>doing research </a:t>
            </a:r>
            <a:r>
              <a:rPr lang="en-US" dirty="0" smtClean="0"/>
              <a:t>on diversity</a:t>
            </a:r>
          </a:p>
          <a:p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9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8177"/>
            <a:ext cx="1979712" cy="1332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590" y="924426"/>
            <a:ext cx="7100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 Teacher training for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secondary education</a:t>
            </a:r>
          </a:p>
          <a:p>
            <a:endParaRPr lang="en-US" dirty="0" smtClean="0"/>
          </a:p>
          <a:p>
            <a:r>
              <a:rPr lang="en-US" dirty="0" smtClean="0"/>
              <a:t>(method Interviews and descriptions of good practices in curriculum)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4166" y="2401754"/>
            <a:ext cx="82883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Five areas of expertise: </a:t>
            </a:r>
            <a:r>
              <a:rPr lang="en-US" dirty="0" smtClean="0"/>
              <a:t>Some good examples in </a:t>
            </a:r>
            <a:r>
              <a:rPr lang="en-US" dirty="0"/>
              <a:t>social psychology, </a:t>
            </a:r>
            <a:r>
              <a:rPr lang="en-US" dirty="0" smtClean="0"/>
              <a:t>pedagogy </a:t>
            </a:r>
            <a:r>
              <a:rPr lang="en-US" dirty="0"/>
              <a:t>and language </a:t>
            </a:r>
            <a:r>
              <a:rPr lang="en-US" dirty="0" smtClean="0"/>
              <a:t>diversity, little in the areas of parental involvement and school-community relationships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Other interesting activities in curriculum: 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Focus on values (Norway “Design your neighbor”)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Expertise development in teams of teacher trainers (Belgium “</a:t>
            </a:r>
            <a:r>
              <a:rPr lang="en-US" sz="1400" dirty="0" err="1" smtClean="0"/>
              <a:t>ELAnt</a:t>
            </a:r>
            <a:r>
              <a:rPr lang="en-US" sz="1400" dirty="0" smtClean="0"/>
              <a:t>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Combinations of theory and practice in diverse school settings (the Netherlands “Method to discuss sensitive topics in the classroom”)</a:t>
            </a:r>
            <a:endParaRPr lang="en-US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4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8177"/>
            <a:ext cx="1979712" cy="1332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114550" cy="752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23528" y="2564904"/>
            <a:ext cx="8198027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Handbook 2: Collection of Good practices Professional development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1097" y="2940159"/>
            <a:ext cx="726301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Study visits: good practices in primary and secondary schools (study visits)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1097" y="3452891"/>
            <a:ext cx="272650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Good practice video clips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1097" y="3978235"/>
            <a:ext cx="507303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Casestudies</a:t>
            </a:r>
            <a:r>
              <a:rPr lang="en-US" dirty="0" smtClean="0"/>
              <a:t> by </a:t>
            </a:r>
            <a:r>
              <a:rPr lang="en-US" dirty="0"/>
              <a:t>Open University, NEPC, </a:t>
            </a:r>
            <a:r>
              <a:rPr lang="en-US" dirty="0" err="1"/>
              <a:t>verikom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899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6" y="4979064"/>
            <a:ext cx="1979712" cy="1332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468" y="667472"/>
            <a:ext cx="35223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Ten </a:t>
            </a:r>
            <a:r>
              <a:rPr lang="nl-NL" b="1" dirty="0" err="1" smtClean="0"/>
              <a:t>Study</a:t>
            </a:r>
            <a:r>
              <a:rPr lang="nl-NL" b="1" dirty="0" smtClean="0"/>
              <a:t> </a:t>
            </a:r>
            <a:r>
              <a:rPr lang="nl-NL" b="1" dirty="0" err="1" smtClean="0"/>
              <a:t>Visits</a:t>
            </a:r>
            <a:endParaRPr lang="nl-NL" b="1" dirty="0" smtClean="0"/>
          </a:p>
          <a:p>
            <a:endParaRPr lang="nl-NL" dirty="0" smtClean="0"/>
          </a:p>
          <a:p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day</a:t>
            </a:r>
            <a:r>
              <a:rPr lang="nl-NL" dirty="0" smtClean="0"/>
              <a:t> 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Critical </a:t>
            </a:r>
            <a:r>
              <a:rPr lang="nl-NL" dirty="0" err="1" smtClean="0">
                <a:solidFill>
                  <a:schemeClr val="accent2">
                    <a:lumMod val="75000"/>
                  </a:schemeClr>
                </a:solidFill>
              </a:rPr>
              <a:t>friend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 smtClean="0"/>
              <a:t>visits</a:t>
            </a:r>
            <a:r>
              <a:rPr lang="nl-NL" dirty="0" smtClean="0"/>
              <a:t> (interviews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observations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practice</a:t>
            </a:r>
            <a:r>
              <a:rPr lang="nl-NL" dirty="0" smtClean="0"/>
              <a:t> in a </a:t>
            </a:r>
            <a:r>
              <a:rPr lang="nl-NL" dirty="0" err="1" smtClean="0"/>
              <a:t>primary</a:t>
            </a:r>
            <a:r>
              <a:rPr lang="nl-NL" dirty="0" smtClean="0"/>
              <a:t> school </a:t>
            </a:r>
            <a:r>
              <a:rPr lang="nl-NL" dirty="0" err="1" smtClean="0"/>
              <a:t>and</a:t>
            </a:r>
            <a:r>
              <a:rPr lang="nl-NL" dirty="0" smtClean="0"/>
              <a:t> a </a:t>
            </a:r>
            <a:r>
              <a:rPr lang="nl-NL" dirty="0" err="1" smtClean="0"/>
              <a:t>secondary</a:t>
            </a:r>
            <a:r>
              <a:rPr lang="nl-NL" dirty="0" smtClean="0"/>
              <a:t> school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Two</a:t>
            </a:r>
            <a:r>
              <a:rPr lang="nl-NL" dirty="0" smtClean="0"/>
              <a:t> partners </a:t>
            </a:r>
            <a:r>
              <a:rPr lang="nl-NL" dirty="0" err="1" smtClean="0"/>
              <a:t>visit</a:t>
            </a:r>
            <a:r>
              <a:rPr lang="nl-NL" dirty="0" smtClean="0"/>
              <a:t> a </a:t>
            </a:r>
            <a:r>
              <a:rPr lang="nl-NL" dirty="0" err="1" smtClean="0"/>
              <a:t>third</a:t>
            </a:r>
            <a:r>
              <a:rPr lang="nl-NL" dirty="0" smtClean="0"/>
              <a:t> partner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Focus on  </a:t>
            </a:r>
            <a:r>
              <a:rPr lang="nl-NL" dirty="0" err="1" smtClean="0"/>
              <a:t>one</a:t>
            </a:r>
            <a:r>
              <a:rPr lang="nl-NL" dirty="0" smtClean="0"/>
              <a:t> or </a:t>
            </a:r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areas</a:t>
            </a:r>
            <a:r>
              <a:rPr lang="nl-NL" dirty="0" smtClean="0"/>
              <a:t> of expertise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24003" y="1718774"/>
            <a:ext cx="4591648" cy="4772808"/>
            <a:chOff x="4024003" y="1718774"/>
            <a:chExt cx="4591648" cy="4772808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750" y="1718774"/>
              <a:ext cx="4486901" cy="4525006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 rot="2756301">
              <a:off x="5412748" y="1998831"/>
              <a:ext cx="360040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024003" y="5456175"/>
              <a:ext cx="360040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ight Arrow 9"/>
            <p:cNvSpPr/>
            <p:nvPr/>
          </p:nvSpPr>
          <p:spPr>
            <a:xfrm rot="1693729">
              <a:off x="5338788" y="3599643"/>
              <a:ext cx="360040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 rot="10251736">
              <a:off x="7685527" y="2837386"/>
              <a:ext cx="360040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 rot="11396635">
              <a:off x="7542076" y="3426704"/>
              <a:ext cx="360040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 rot="11396635">
              <a:off x="6690184" y="4754067"/>
              <a:ext cx="360040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 rot="11396635">
              <a:off x="5767701" y="4112716"/>
              <a:ext cx="360040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 rot="17442896">
              <a:off x="6888566" y="5675367"/>
              <a:ext cx="360040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Arrow 17"/>
            <p:cNvSpPr/>
            <p:nvPr/>
          </p:nvSpPr>
          <p:spPr>
            <a:xfrm rot="17442896">
              <a:off x="7796731" y="6167546"/>
              <a:ext cx="360040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41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7544" y="404664"/>
            <a:ext cx="2385422" cy="2683503"/>
            <a:chOff x="467544" y="404664"/>
            <a:chExt cx="2385422" cy="268350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04664"/>
              <a:ext cx="2313414" cy="17315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7544" y="2164837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Collaboration with the Imam in Antwerp</a:t>
              </a:r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87824" y="404664"/>
            <a:ext cx="2664296" cy="2575797"/>
            <a:chOff x="2987824" y="404664"/>
            <a:chExt cx="2664296" cy="257579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404664"/>
              <a:ext cx="2520280" cy="19168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987824" y="23341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Interviewing teachers in </a:t>
              </a:r>
              <a:r>
                <a:rPr lang="en-US" dirty="0" err="1" smtClean="0"/>
                <a:t>Patras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7544" y="3356992"/>
            <a:ext cx="1440160" cy="3119301"/>
            <a:chOff x="467544" y="3356992"/>
            <a:chExt cx="1440160" cy="3119301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356992"/>
              <a:ext cx="1341982" cy="21959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7544" y="5552963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School presentation in Zagreb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96136" y="419279"/>
            <a:ext cx="2497456" cy="2247144"/>
            <a:chOff x="1983104" y="3367272"/>
            <a:chExt cx="2443172" cy="2194081"/>
          </a:xfrm>
        </p:grpSpPr>
        <p:sp>
          <p:nvSpPr>
            <p:cNvPr id="9" name="TextBox 8"/>
            <p:cNvSpPr txBox="1"/>
            <p:nvPr/>
          </p:nvSpPr>
          <p:spPr>
            <a:xfrm>
              <a:off x="1983104" y="5192021"/>
              <a:ext cx="2443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Bully Box in Nicosia</a:t>
              </a:r>
              <a:endParaRPr lang="en-GB" dirty="0"/>
            </a:p>
          </p:txBody>
        </p:sp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666" y="3367272"/>
              <a:ext cx="2365610" cy="176110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699792" y="3356992"/>
            <a:ext cx="2348400" cy="2586518"/>
            <a:chOff x="2075588" y="3365883"/>
            <a:chExt cx="2348400" cy="2586518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868" y="3365883"/>
              <a:ext cx="2346120" cy="190936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75588" y="5306070"/>
              <a:ext cx="2228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unity principle in </a:t>
              </a:r>
              <a:r>
                <a:rPr lang="en-US" dirty="0" err="1" smtClean="0"/>
                <a:t>Fredrikstad</a:t>
              </a:r>
              <a:r>
                <a:rPr lang="en-US" dirty="0" smtClean="0"/>
                <a:t> in Norway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441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3028" y="1111150"/>
            <a:ext cx="2555264" cy="2104873"/>
            <a:chOff x="358512" y="548680"/>
            <a:chExt cx="2555264" cy="210487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48680"/>
              <a:ext cx="2446232" cy="144367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8512" y="2007222"/>
              <a:ext cx="2555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classroom in the Russian school in Tartu</a:t>
              </a:r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72424" y="548680"/>
            <a:ext cx="2523712" cy="2373867"/>
            <a:chOff x="3272424" y="548680"/>
            <a:chExt cx="2523712" cy="237386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548680"/>
              <a:ext cx="2268426" cy="170238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72424" y="2276216"/>
              <a:ext cx="2523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NAOS team visiting the Vilnius House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2948" y="3861048"/>
            <a:ext cx="2572412" cy="2159976"/>
            <a:chOff x="404454" y="3068960"/>
            <a:chExt cx="2572412" cy="2159976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54" y="3068960"/>
              <a:ext cx="2572412" cy="15136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4454" y="4582605"/>
              <a:ext cx="2446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science Lab in a school in  Porto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90330" y="681537"/>
            <a:ext cx="2937681" cy="2621641"/>
            <a:chOff x="3272424" y="3140968"/>
            <a:chExt cx="2937681" cy="2621641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576" y="3140968"/>
              <a:ext cx="2936529" cy="16670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72424" y="4839279"/>
              <a:ext cx="27902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School in Amsterdam combining creativity and open mindedness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35896" y="3861048"/>
            <a:ext cx="2710569" cy="2544452"/>
            <a:chOff x="3491880" y="3679822"/>
            <a:chExt cx="2710569" cy="2544452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3679822"/>
              <a:ext cx="2710569" cy="162112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491880" y="5300944"/>
              <a:ext cx="27105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Visiting a school in the Children Zone in Rotterdam-South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88847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Welcome to Rotterdam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6" name="Picture 2" descr="https://rotterdaminfofolder.imgix.net/cache/file/AB94E283-813A-473D-B62A2CB994F3F179_landscape-large.jpg?s=KZAND8f3j3muijmz&amp;fit=%7bimageFit%7d&amp;auto=compress,format&amp;w=%7bimageWidth%7d&amp;h=%7bimageHeight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0883"/>
            <a:ext cx="8645352" cy="4322676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045804" y="1268373"/>
            <a:ext cx="6912768" cy="437042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2400" dirty="0" smtClean="0">
                <a:latin typeface="+mn-lt"/>
              </a:rPr>
              <a:t>635.000 </a:t>
            </a:r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nl-NL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inhabitants</a:t>
            </a:r>
            <a:endParaRPr lang="nl-NL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174 </a:t>
            </a:r>
            <a:r>
              <a:rPr lang="nl-NL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nationalities</a:t>
            </a:r>
            <a:endParaRPr lang="nl-NL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50% </a:t>
            </a:r>
            <a:r>
              <a:rPr lang="nl-NL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with</a:t>
            </a:r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migrant background: &gt;70% </a:t>
            </a:r>
            <a:r>
              <a:rPr lang="nl-NL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youth</a:t>
            </a:r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nl-NL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migrants</a:t>
            </a:r>
            <a:endParaRPr lang="nl-NL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nl-NL" sz="2000" dirty="0" smtClean="0">
                <a:latin typeface="+mn-lt"/>
              </a:rPr>
              <a:t>PE: 55.000 </a:t>
            </a:r>
            <a:r>
              <a:rPr lang="nl-NL" sz="2000" dirty="0" err="1" smtClean="0">
                <a:latin typeface="+mn-lt"/>
              </a:rPr>
              <a:t>and</a:t>
            </a:r>
            <a:r>
              <a:rPr lang="nl-NL" sz="2000" dirty="0" smtClean="0">
                <a:latin typeface="+mn-lt"/>
              </a:rPr>
              <a:t> SE: </a:t>
            </a:r>
            <a:r>
              <a:rPr lang="nl-NL" sz="2000" dirty="0">
                <a:latin typeface="+mn-lt"/>
              </a:rPr>
              <a:t>30.000 </a:t>
            </a:r>
            <a:r>
              <a:rPr lang="nl-NL" sz="2000" dirty="0" err="1" smtClean="0">
                <a:latin typeface="+mn-lt"/>
              </a:rPr>
              <a:t>pupils</a:t>
            </a:r>
            <a:r>
              <a:rPr lang="nl-NL" sz="2000" dirty="0" smtClean="0">
                <a:latin typeface="+mn-lt"/>
              </a:rPr>
              <a:t> (</a:t>
            </a:r>
            <a:r>
              <a:rPr lang="nl-NL" sz="2000" dirty="0" err="1" smtClean="0">
                <a:latin typeface="+mn-lt"/>
              </a:rPr>
              <a:t>year</a:t>
            </a:r>
            <a:r>
              <a:rPr lang="nl-NL" sz="2000" dirty="0" smtClean="0">
                <a:latin typeface="+mn-lt"/>
              </a:rPr>
              <a:t> 2015/2016)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Netherlands</a:t>
            </a:r>
            <a:r>
              <a:rPr lang="nl-NL" dirty="0"/>
              <a:t>: </a:t>
            </a:r>
            <a:r>
              <a:rPr lang="nl-NL" dirty="0" smtClean="0"/>
              <a:t>				40</a:t>
            </a:r>
            <a:r>
              <a:rPr lang="nl-NL" dirty="0"/>
              <a:t>% </a:t>
            </a:r>
          </a:p>
          <a:p>
            <a:r>
              <a:rPr lang="nl-NL" dirty="0"/>
              <a:t>Morocco: </a:t>
            </a:r>
            <a:r>
              <a:rPr lang="nl-NL" dirty="0" smtClean="0"/>
              <a:t>				13</a:t>
            </a:r>
            <a:r>
              <a:rPr lang="nl-NL" dirty="0"/>
              <a:t>% </a:t>
            </a:r>
          </a:p>
          <a:p>
            <a:r>
              <a:rPr lang="nl-NL" dirty="0"/>
              <a:t>Europe, Indonesia, </a:t>
            </a:r>
            <a:r>
              <a:rPr lang="nl-NL" dirty="0" err="1"/>
              <a:t>Aus</a:t>
            </a:r>
            <a:r>
              <a:rPr lang="nl-NL" dirty="0"/>
              <a:t>, Japan, USA: </a:t>
            </a:r>
            <a:r>
              <a:rPr lang="nl-NL" dirty="0" smtClean="0"/>
              <a:t>	10</a:t>
            </a:r>
            <a:r>
              <a:rPr lang="nl-NL" dirty="0"/>
              <a:t>%</a:t>
            </a:r>
          </a:p>
          <a:p>
            <a:r>
              <a:rPr lang="nl-NL" dirty="0"/>
              <a:t>Rest of </a:t>
            </a:r>
            <a:r>
              <a:rPr lang="nl-NL" dirty="0" err="1"/>
              <a:t>world</a:t>
            </a:r>
            <a:r>
              <a:rPr lang="nl-NL" dirty="0"/>
              <a:t>: </a:t>
            </a:r>
            <a:r>
              <a:rPr lang="nl-NL" dirty="0" smtClean="0"/>
              <a:t>				13</a:t>
            </a:r>
            <a:r>
              <a:rPr lang="nl-NL" dirty="0"/>
              <a:t>%</a:t>
            </a:r>
          </a:p>
          <a:p>
            <a:pPr marL="0" indent="0">
              <a:buNone/>
            </a:pPr>
            <a:r>
              <a:rPr lang="nl-NL" dirty="0"/>
              <a:t>Turks: </a:t>
            </a:r>
            <a:r>
              <a:rPr lang="nl-NL" dirty="0" smtClean="0"/>
              <a:t>					10</a:t>
            </a:r>
            <a:r>
              <a:rPr lang="nl-NL" dirty="0"/>
              <a:t>% </a:t>
            </a:r>
          </a:p>
          <a:p>
            <a:pPr marL="0" indent="0">
              <a:buNone/>
            </a:pPr>
            <a:r>
              <a:rPr lang="nl-NL" dirty="0" err="1"/>
              <a:t>Surinam</a:t>
            </a:r>
            <a:r>
              <a:rPr lang="nl-NL" dirty="0"/>
              <a:t>: </a:t>
            </a:r>
            <a:r>
              <a:rPr lang="nl-NL" dirty="0" smtClean="0"/>
              <a:t>				9</a:t>
            </a:r>
            <a:r>
              <a:rPr lang="nl-NL" dirty="0"/>
              <a:t>%</a:t>
            </a:r>
          </a:p>
          <a:p>
            <a:pPr marL="0" indent="0">
              <a:buNone/>
            </a:pPr>
            <a:r>
              <a:rPr lang="nl-NL" dirty="0" err="1"/>
              <a:t>Antilles</a:t>
            </a:r>
            <a:r>
              <a:rPr lang="nl-NL" dirty="0"/>
              <a:t>: </a:t>
            </a:r>
            <a:r>
              <a:rPr lang="nl-NL" dirty="0" smtClean="0"/>
              <a:t>					5</a:t>
            </a:r>
            <a:r>
              <a:rPr lang="nl-NL" dirty="0"/>
              <a:t>%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370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General </a:t>
            </a:r>
            <a:r>
              <a:rPr lang="nl-NL" b="1" dirty="0" err="1" smtClean="0"/>
              <a:t>observations</a:t>
            </a:r>
            <a:r>
              <a:rPr lang="nl-NL" b="1" dirty="0" smtClean="0"/>
              <a:t> </a:t>
            </a:r>
            <a:endParaRPr lang="nl-NL" b="1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 commitment to </a:t>
            </a:r>
            <a:r>
              <a:rPr lang="en-US" dirty="0"/>
              <a:t>diversity, diversity is not seen as a problem but as an </a:t>
            </a:r>
            <a:r>
              <a:rPr lang="en-US" dirty="0" smtClean="0"/>
              <a:t>asset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some cases: diversity was not the heading, but emphasis </a:t>
            </a:r>
            <a:r>
              <a:rPr lang="en-US" dirty="0"/>
              <a:t>on educational quality, personalized learning and resilience (to counter right-wing populist voices?)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On professional development: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half of the schools: learning </a:t>
            </a:r>
            <a:r>
              <a:rPr lang="en-US" dirty="0"/>
              <a:t>by doing, committed teachers putting in the extra </a:t>
            </a:r>
            <a:r>
              <a:rPr lang="en-US" dirty="0" smtClean="0"/>
              <a:t>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other half: professional </a:t>
            </a:r>
            <a:r>
              <a:rPr lang="en-US" dirty="0"/>
              <a:t>development, varied from stand alone courses to peer learning to integral programs and collaboration with universities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8177"/>
            <a:ext cx="1979712" cy="1332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512912"/>
            <a:ext cx="378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Video clips on </a:t>
            </a:r>
            <a:r>
              <a:rPr lang="nl-NL" b="1" dirty="0" err="1" smtClean="0"/>
              <a:t>good</a:t>
            </a:r>
            <a:r>
              <a:rPr lang="nl-NL" b="1" dirty="0" smtClean="0"/>
              <a:t> </a:t>
            </a:r>
            <a:r>
              <a:rPr lang="nl-NL" b="1" dirty="0" err="1" smtClean="0"/>
              <a:t>practices</a:t>
            </a:r>
            <a:endParaRPr lang="nl-NL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5751"/>
            <a:ext cx="5384038" cy="27542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92896"/>
            <a:ext cx="2684341" cy="194557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53136"/>
            <a:ext cx="2691130" cy="16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8177"/>
            <a:ext cx="1979712" cy="13324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3590" y="659115"/>
            <a:ext cx="7866816" cy="53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Case studies on good practices outside the NAOS countries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3590" y="2204864"/>
            <a:ext cx="8288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NEPC: Using popular culture to raise cultural awareness (Mission Possible program, part of the Teach for all program)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verikom</a:t>
            </a:r>
            <a:r>
              <a:rPr lang="en-US" dirty="0" smtClean="0"/>
              <a:t>: A holistic professional development course in Hamburg: teachers as change agents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mtClean="0"/>
              <a:t>Open University UK: </a:t>
            </a:r>
            <a:r>
              <a:rPr lang="en-US" dirty="0" smtClean="0"/>
              <a:t>Case study on diversity policy in an interesting school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91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8177"/>
            <a:ext cx="1979712" cy="13324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3590" y="659115"/>
            <a:ext cx="7866816" cy="53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Preliminary: Overall conclusion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3326" y="2132856"/>
            <a:ext cx="77508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NAOS outputs are rich and varied</a:t>
            </a:r>
          </a:p>
          <a:p>
            <a:endParaRPr lang="en-US" dirty="0" smtClean="0"/>
          </a:p>
          <a:p>
            <a:r>
              <a:rPr lang="en-US" dirty="0" smtClean="0"/>
              <a:t>Two recommendations: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 training: Curriculum reforms are needed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Professional development: Support the move from learning by doing to integral and evidence based professional development</a:t>
            </a:r>
          </a:p>
          <a:p>
            <a:endParaRPr lang="en-US" dirty="0" smtClean="0"/>
          </a:p>
          <a:p>
            <a:r>
              <a:rPr lang="en-US" dirty="0" smtClean="0"/>
              <a:t>Share your expertise</a:t>
            </a:r>
          </a:p>
          <a:p>
            <a:r>
              <a:rPr lang="en-US" dirty="0" smtClean="0"/>
              <a:t>We need each other to implement these recommendations successfully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6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543" y="2348880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this meeting, please meet all the partners</a:t>
            </a:r>
          </a:p>
          <a:p>
            <a:endParaRPr lang="en-US" dirty="0" smtClean="0"/>
          </a:p>
          <a:p>
            <a:r>
              <a:rPr lang="en-US" dirty="0" smtClean="0"/>
              <a:t>Aim of the NAOS meeting: to </a:t>
            </a:r>
            <a:r>
              <a:rPr lang="en-US" dirty="0"/>
              <a:t>inspire you all to </a:t>
            </a:r>
            <a:r>
              <a:rPr lang="en-US" dirty="0" smtClean="0"/>
              <a:t>reflect </a:t>
            </a:r>
            <a:r>
              <a:rPr lang="en-US" dirty="0"/>
              <a:t>on how best to support teachers in diverse classroom in </a:t>
            </a:r>
            <a:r>
              <a:rPr lang="en-US" dirty="0" smtClean="0"/>
              <a:t>Europe</a:t>
            </a:r>
          </a:p>
          <a:p>
            <a:endParaRPr lang="en-US" dirty="0" smtClean="0"/>
          </a:p>
          <a:p>
            <a:r>
              <a:rPr lang="en-US" dirty="0" smtClean="0"/>
              <a:t>And form networks!!!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1979712" cy="1332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502"/>
            <a:ext cx="2114550" cy="752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Afbeelding 13" descr="http://www.komma-ut.nl/wp-content/uploads/2014/08/Logo_Risb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4390" y="260648"/>
            <a:ext cx="1921259" cy="87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56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Workshops….</a:t>
            </a:r>
            <a:endParaRPr lang="nl-NL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835696" cy="123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11560" y="537321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Workshop </a:t>
            </a:r>
            <a:r>
              <a:rPr lang="nl-NL" dirty="0" err="1" smtClean="0"/>
              <a:t>round</a:t>
            </a:r>
            <a:r>
              <a:rPr lang="nl-NL" dirty="0" smtClean="0"/>
              <a:t> 2 and 3 </a:t>
            </a:r>
            <a:r>
              <a:rPr lang="nl-NL" dirty="0" err="1" smtClean="0"/>
              <a:t>also</a:t>
            </a:r>
            <a:r>
              <a:rPr lang="nl-NL" dirty="0" smtClean="0"/>
              <a:t>: </a:t>
            </a:r>
          </a:p>
          <a:p>
            <a:r>
              <a:rPr lang="en-GB" b="1" u="sng" dirty="0" smtClean="0">
                <a:solidFill>
                  <a:schemeClr val="accent2"/>
                </a:solidFill>
              </a:rPr>
              <a:t>Belgium </a:t>
            </a:r>
            <a:r>
              <a:rPr lang="en-GB" b="1" dirty="0" smtClean="0"/>
              <a:t>       “Teaching for Diversity in Past, Present &amp; Future”</a:t>
            </a:r>
            <a:endParaRPr lang="nl-NL" dirty="0" smtClean="0"/>
          </a:p>
          <a:p>
            <a:r>
              <a:rPr lang="en-GB" b="1" u="sng" dirty="0" smtClean="0">
                <a:solidFill>
                  <a:srgbClr val="FF0000"/>
                </a:solidFill>
              </a:rPr>
              <a:t>Norway </a:t>
            </a:r>
            <a:r>
              <a:rPr lang="en-GB" b="1" dirty="0" smtClean="0"/>
              <a:t>    “Inclusive Teaching through Language &amp; Thinking Skills”</a:t>
            </a:r>
            <a:endParaRPr lang="nl-NL" dirty="0" smtClean="0"/>
          </a:p>
          <a:p>
            <a:r>
              <a:rPr lang="en-GB" b="1" u="sng" dirty="0" smtClean="0">
                <a:solidFill>
                  <a:schemeClr val="accent6"/>
                </a:solidFill>
              </a:rPr>
              <a:t>Lithuania</a:t>
            </a:r>
            <a:r>
              <a:rPr lang="en-GB" b="1" dirty="0" smtClean="0">
                <a:solidFill>
                  <a:schemeClr val="accent6"/>
                </a:solidFill>
              </a:rPr>
              <a:t>  </a:t>
            </a:r>
            <a:r>
              <a:rPr lang="en-GB" b="1" dirty="0" smtClean="0"/>
              <a:t>       “Intercultural Training Lab for Teachers”</a:t>
            </a:r>
          </a:p>
          <a:p>
            <a:r>
              <a:rPr lang="en-GB" b="1" dirty="0" smtClean="0"/>
              <a:t>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451" y="2852936"/>
            <a:ext cx="814754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2588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7651"/>
          </a:xfrm>
        </p:spPr>
        <p:txBody>
          <a:bodyPr/>
          <a:lstStyle/>
          <a:p>
            <a:r>
              <a:rPr lang="en-US" altLang="en-US" dirty="0" smtClean="0"/>
              <a:t>Workshops Rooms 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88950"/>
            <a:ext cx="8486143" cy="307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vak 5"/>
          <p:cNvSpPr txBox="1"/>
          <p:nvPr/>
        </p:nvSpPr>
        <p:spPr>
          <a:xfrm>
            <a:off x="628650" y="3750894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See </a:t>
            </a:r>
            <a:r>
              <a:rPr lang="nl-NL" dirty="0" err="1"/>
              <a:t>your</a:t>
            </a:r>
            <a:r>
              <a:rPr lang="nl-NL" dirty="0"/>
              <a:t> NAOS </a:t>
            </a:r>
            <a:r>
              <a:rPr lang="nl-NL" dirty="0" smtClean="0"/>
              <a:t>Leaflet </a:t>
            </a:r>
            <a:r>
              <a:rPr lang="nl-NL" dirty="0" err="1" smtClean="0"/>
              <a:t>for</a:t>
            </a:r>
            <a:r>
              <a:rPr lang="nl-NL" dirty="0" smtClean="0"/>
              <a:t> more details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find</a:t>
            </a:r>
            <a:r>
              <a:rPr lang="nl-NL" smtClean="0"/>
              <a:t> your</a:t>
            </a:r>
            <a:r>
              <a:rPr lang="nl-NL" dirty="0" smtClean="0"/>
              <a:t> way!! </a:t>
            </a: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When</a:t>
            </a:r>
            <a:r>
              <a:rPr lang="nl-NL" dirty="0" smtClean="0"/>
              <a:t> a workshop is full, </a:t>
            </a:r>
            <a:r>
              <a:rPr lang="nl-NL" dirty="0" err="1" smtClean="0"/>
              <a:t>please</a:t>
            </a:r>
            <a:r>
              <a:rPr lang="nl-NL" dirty="0" smtClean="0"/>
              <a:t> select </a:t>
            </a:r>
            <a:r>
              <a:rPr lang="nl-NL" dirty="0" err="1" smtClean="0"/>
              <a:t>another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! The workshop-</a:t>
            </a:r>
          </a:p>
          <a:p>
            <a:r>
              <a:rPr lang="nl-NL" dirty="0" err="1" smtClean="0"/>
              <a:t>attendances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help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During</a:t>
            </a:r>
            <a:r>
              <a:rPr lang="nl-NL" dirty="0" smtClean="0"/>
              <a:t> 2nd workshop </a:t>
            </a:r>
            <a:r>
              <a:rPr lang="nl-NL" dirty="0" err="1" smtClean="0"/>
              <a:t>round</a:t>
            </a:r>
            <a:r>
              <a:rPr lang="nl-NL" dirty="0" smtClean="0"/>
              <a:t> we </a:t>
            </a:r>
            <a:r>
              <a:rPr lang="nl-NL" dirty="0" err="1" smtClean="0"/>
              <a:t>ask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YOUR </a:t>
            </a:r>
            <a:r>
              <a:rPr lang="nl-NL" dirty="0" err="1" smtClean="0"/>
              <a:t>ideas</a:t>
            </a:r>
            <a:r>
              <a:rPr lang="nl-NL" dirty="0" smtClean="0"/>
              <a:t>, </a:t>
            </a:r>
            <a:r>
              <a:rPr lang="nl-NL" dirty="0" err="1" smtClean="0"/>
              <a:t>recommendation</a:t>
            </a:r>
            <a:r>
              <a:rPr lang="nl-NL" dirty="0" smtClean="0"/>
              <a:t> on </a:t>
            </a:r>
            <a:r>
              <a:rPr lang="nl-NL" i="1" dirty="0" smtClean="0"/>
              <a:t>teacher development </a:t>
            </a:r>
            <a:r>
              <a:rPr lang="nl-NL" dirty="0" smtClean="0"/>
              <a:t>in </a:t>
            </a:r>
            <a:r>
              <a:rPr lang="nl-NL" dirty="0" err="1" smtClean="0">
                <a:solidFill>
                  <a:srgbClr val="92D050"/>
                </a:solidFill>
              </a:rPr>
              <a:t>initial</a:t>
            </a:r>
            <a:r>
              <a:rPr lang="nl-NL" dirty="0" smtClean="0">
                <a:solidFill>
                  <a:srgbClr val="92D050"/>
                </a:solidFill>
              </a:rPr>
              <a:t> teacher training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in </a:t>
            </a:r>
            <a:r>
              <a:rPr lang="nl-NL" dirty="0" smtClean="0">
                <a:solidFill>
                  <a:srgbClr val="FFC000"/>
                </a:solidFill>
              </a:rPr>
              <a:t>schools</a:t>
            </a:r>
            <a:r>
              <a:rPr lang="nl-NL" dirty="0" smtClean="0"/>
              <a:t>. Hand-in </a:t>
            </a:r>
            <a:r>
              <a:rPr lang="nl-NL" dirty="0" smtClean="0">
                <a:solidFill>
                  <a:srgbClr val="FF0000"/>
                </a:solidFill>
              </a:rPr>
              <a:t>@workshop-leader</a:t>
            </a:r>
            <a:r>
              <a:rPr lang="nl-NL" dirty="0" smtClean="0"/>
              <a:t>. </a:t>
            </a:r>
          </a:p>
          <a:p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FINISHING…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Wrap up: what do we take home? </a:t>
            </a:r>
            <a:endParaRPr lang="nl-NL" dirty="0"/>
          </a:p>
        </p:txBody>
      </p:sp>
      <p:pic>
        <p:nvPicPr>
          <p:cNvPr id="59394" name="Picture 2" descr="Afbeeldingsresultaten voor beer en kof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3400425" cy="333375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95536" y="501317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FF00"/>
                </a:solidFill>
              </a:rPr>
              <a:t>http://naos.risbo.org</a:t>
            </a:r>
            <a:endParaRPr lang="nl-NL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115888"/>
            <a:ext cx="1550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ctrTitle"/>
          </p:nvPr>
        </p:nvSpPr>
        <p:spPr bwMode="auto">
          <a:xfrm>
            <a:off x="431800" y="14288"/>
            <a:ext cx="8280400" cy="893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Program 21 June 2017 </a:t>
            </a:r>
            <a:endParaRPr lang="en-GB" altLang="en-US" dirty="0" smtClean="0"/>
          </a:p>
        </p:txBody>
      </p:sp>
      <p:sp>
        <p:nvSpPr>
          <p:cNvPr id="11268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31800" y="820738"/>
            <a:ext cx="8280400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1600" dirty="0" smtClean="0"/>
              <a:t>10.00	Opening and  Main findings NAOS</a:t>
            </a:r>
            <a:br>
              <a:rPr lang="en-GB" altLang="en-US" sz="1600" dirty="0" smtClean="0"/>
            </a:br>
            <a:r>
              <a:rPr lang="en-GB" altLang="en-US" sz="1600" dirty="0" smtClean="0"/>
              <a:t>10.45	</a:t>
            </a:r>
            <a:r>
              <a:rPr lang="en-US" sz="1600" i="1" dirty="0" smtClean="0">
                <a:solidFill>
                  <a:srgbClr val="FFFF00"/>
                </a:solidFill>
              </a:rPr>
              <a:t>Coffee &amp; transfer to rooms. </a:t>
            </a:r>
          </a:p>
          <a:p>
            <a:pPr eaLnBrk="1" hangingPunct="1"/>
            <a:r>
              <a:rPr lang="en-GB" sz="1600" dirty="0" smtClean="0"/>
              <a:t>11.00	Workshops Round 1</a:t>
            </a:r>
          </a:p>
          <a:p>
            <a:pPr eaLnBrk="1" hangingPunct="1"/>
            <a:r>
              <a:rPr lang="en-GB" sz="1600" dirty="0" smtClean="0"/>
              <a:t>12.00	</a:t>
            </a:r>
            <a:r>
              <a:rPr lang="en-GB" sz="1600" i="1" dirty="0" smtClean="0">
                <a:solidFill>
                  <a:srgbClr val="FFFF00"/>
                </a:solidFill>
              </a:rPr>
              <a:t>Lunch</a:t>
            </a:r>
          </a:p>
          <a:p>
            <a:pPr eaLnBrk="1" hangingPunct="1"/>
            <a:r>
              <a:rPr lang="nl-NL" sz="1600" dirty="0" smtClean="0"/>
              <a:t>13.00	</a:t>
            </a:r>
            <a:r>
              <a:rPr lang="en-GB" sz="1600" dirty="0" smtClean="0"/>
              <a:t> Workshops Round  2</a:t>
            </a:r>
          </a:p>
          <a:p>
            <a:pPr eaLnBrk="1" hangingPunct="1"/>
            <a:r>
              <a:rPr lang="en-GB" sz="1600" dirty="0" smtClean="0"/>
              <a:t>14.00	</a:t>
            </a:r>
            <a:r>
              <a:rPr lang="en-GB" sz="1600" i="1" dirty="0" smtClean="0">
                <a:solidFill>
                  <a:srgbClr val="FFFF00"/>
                </a:solidFill>
              </a:rPr>
              <a:t>transfer to rooms	</a:t>
            </a:r>
          </a:p>
          <a:p>
            <a:pPr eaLnBrk="1" hangingPunct="1"/>
            <a:r>
              <a:rPr lang="en-GB" sz="1600" dirty="0" smtClean="0"/>
              <a:t>14.15	 Workshops Round  3</a:t>
            </a:r>
          </a:p>
          <a:p>
            <a:pPr eaLnBrk="1" hangingPunct="1"/>
            <a:r>
              <a:rPr lang="en-GB" sz="1600" dirty="0" smtClean="0"/>
              <a:t>15.15 	</a:t>
            </a:r>
            <a:r>
              <a:rPr lang="en-GB" sz="1600" i="1" dirty="0" smtClean="0">
                <a:solidFill>
                  <a:srgbClr val="FFFF00"/>
                </a:solidFill>
              </a:rPr>
              <a:t>transfer to rooms	</a:t>
            </a:r>
          </a:p>
          <a:p>
            <a:pPr eaLnBrk="1" hangingPunct="1"/>
            <a:r>
              <a:rPr lang="en-GB" sz="1600" dirty="0" smtClean="0"/>
              <a:t>15.30	Diversity is our Strength! </a:t>
            </a:r>
          </a:p>
          <a:p>
            <a:pPr eaLnBrk="1" hangingPunct="1"/>
            <a:r>
              <a:rPr lang="en-GB" altLang="en-US" sz="1600" dirty="0" smtClean="0"/>
              <a:t>16.00</a:t>
            </a:r>
            <a:r>
              <a:rPr lang="en-GB" altLang="en-US" sz="1600" i="1" dirty="0" smtClean="0"/>
              <a:t>	</a:t>
            </a:r>
            <a:r>
              <a:rPr lang="en-GB" altLang="en-US" sz="1600" dirty="0" smtClean="0"/>
              <a:t>Wrap up, words from SIRIUS, closure </a:t>
            </a:r>
          </a:p>
          <a:p>
            <a:pPr eaLnBrk="1" hangingPunct="1"/>
            <a:r>
              <a:rPr lang="en-GB" altLang="en-US" sz="1600" i="1" dirty="0" smtClean="0"/>
              <a:t>16.30	</a:t>
            </a:r>
            <a:r>
              <a:rPr lang="en-GB" altLang="en-US" sz="1600" i="1" dirty="0" smtClean="0">
                <a:solidFill>
                  <a:srgbClr val="FFFF00"/>
                </a:solidFill>
              </a:rPr>
              <a:t>Informal meeting</a:t>
            </a:r>
          </a:p>
          <a:p>
            <a:pPr eaLnBrk="1" hangingPunct="1"/>
            <a:endParaRPr lang="en-GB" altLang="en-US" sz="1600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1600" i="1" dirty="0" smtClean="0">
                <a:solidFill>
                  <a:srgbClr val="FFFF00"/>
                </a:solidFill>
              </a:rPr>
              <a:t>17.00 – 18.00 SIRIUS gathering </a:t>
            </a:r>
          </a:p>
          <a:p>
            <a:pPr eaLnBrk="1" hangingPunct="1"/>
            <a:endParaRPr lang="en-GB" altLang="en-US" sz="1600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46333"/>
              </p:ext>
            </p:extLst>
          </p:nvPr>
        </p:nvGraphicFramePr>
        <p:xfrm>
          <a:off x="683568" y="4720490"/>
          <a:ext cx="773176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395"/>
                <a:gridCol w="1599565"/>
                <a:gridCol w="3420745"/>
                <a:gridCol w="1710055"/>
              </a:tblGrid>
              <a:tr h="720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WIFI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network</a:t>
                      </a:r>
                      <a:r>
                        <a:rPr lang="en-GB" sz="1400" dirty="0">
                          <a:effectLst/>
                        </a:rPr>
                        <a:t>: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eduroam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Identity </a:t>
                      </a:r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inlog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u="none" strike="noStrike" dirty="0">
                          <a:effectLst/>
                          <a:hlinkClick r:id="rId3"/>
                        </a:rPr>
                        <a:t>conferentie@guest.eur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password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2017!@</a:t>
                      </a:r>
                      <a:r>
                        <a:rPr lang="en-GB" sz="2000" dirty="0" err="1">
                          <a:effectLst/>
                        </a:rPr>
                        <a:t>eur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886" y="471778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122" y="260648"/>
            <a:ext cx="8280920" cy="1326009"/>
          </a:xfrm>
        </p:spPr>
        <p:txBody>
          <a:bodyPr/>
          <a:lstStyle/>
          <a:p>
            <a:pPr algn="ctr"/>
            <a:r>
              <a:rPr lang="nl-NL" dirty="0" smtClean="0"/>
              <a:t>General </a:t>
            </a:r>
            <a:r>
              <a:rPr lang="nl-NL" dirty="0" err="1" smtClean="0"/>
              <a:t>objectives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5576" y="1196752"/>
            <a:ext cx="8147237" cy="46805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Titel: </a:t>
            </a:r>
            <a:r>
              <a:rPr lang="fr-FR" sz="2000" i="1" dirty="0" smtClean="0"/>
              <a:t>Professional </a:t>
            </a:r>
            <a:r>
              <a:rPr lang="fr-FR" sz="2000" i="1" dirty="0" err="1" smtClean="0"/>
              <a:t>Capacity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dealing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with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diversity</a:t>
            </a:r>
            <a:endParaRPr lang="nl-NL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 smtClean="0"/>
              <a:t>Strenghten</a:t>
            </a:r>
            <a:r>
              <a:rPr lang="nl-NL" sz="2000" dirty="0" smtClean="0"/>
              <a:t> professional </a:t>
            </a:r>
            <a:r>
              <a:rPr lang="nl-NL" sz="2000" dirty="0" err="1" smtClean="0"/>
              <a:t>capacity</a:t>
            </a:r>
            <a:r>
              <a:rPr lang="nl-NL" sz="2000" dirty="0" smtClean="0"/>
              <a:t> in partner </a:t>
            </a:r>
            <a:r>
              <a:rPr lang="nl-NL" sz="2000" dirty="0" err="1" smtClean="0"/>
              <a:t>countries</a:t>
            </a:r>
            <a:r>
              <a:rPr lang="nl-NL" sz="2000" dirty="0" smtClean="0"/>
              <a:t> and </a:t>
            </a:r>
            <a:r>
              <a:rPr lang="nl-NL" sz="2000" dirty="0" err="1" smtClean="0"/>
              <a:t>their</a:t>
            </a:r>
            <a:r>
              <a:rPr lang="nl-NL" sz="2000" dirty="0" smtClean="0"/>
              <a:t>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increase</a:t>
            </a:r>
            <a:r>
              <a:rPr lang="nl-NL" sz="2000" dirty="0" smtClean="0"/>
              <a:t> </a:t>
            </a:r>
            <a:r>
              <a:rPr lang="nl-NL" sz="2000" dirty="0" err="1" smtClean="0"/>
              <a:t>educational</a:t>
            </a:r>
            <a:r>
              <a:rPr lang="nl-NL" sz="2000" dirty="0" smtClean="0"/>
              <a:t> </a:t>
            </a:r>
            <a:r>
              <a:rPr lang="nl-NL" sz="2000" dirty="0" err="1" smtClean="0"/>
              <a:t>attainment</a:t>
            </a:r>
            <a:r>
              <a:rPr lang="nl-NL" sz="2000" dirty="0" smtClean="0"/>
              <a:t> / </a:t>
            </a:r>
            <a:r>
              <a:rPr lang="nl-NL" sz="2000" dirty="0" err="1" smtClean="0"/>
              <a:t>reduce</a:t>
            </a:r>
            <a:r>
              <a:rPr lang="nl-NL" sz="2000" dirty="0" smtClean="0"/>
              <a:t> drop out </a:t>
            </a:r>
            <a:r>
              <a:rPr lang="nl-NL" sz="2000" dirty="0" err="1" smtClean="0"/>
              <a:t>among</a:t>
            </a:r>
            <a:r>
              <a:rPr lang="nl-NL" sz="2000" dirty="0" smtClean="0"/>
              <a:t> </a:t>
            </a:r>
            <a:r>
              <a:rPr lang="nl-NL" sz="2000" i="1" dirty="0" smtClean="0"/>
              <a:t>migrant </a:t>
            </a:r>
            <a:r>
              <a:rPr lang="nl-NL" sz="2000" i="1" dirty="0" err="1" smtClean="0"/>
              <a:t>children</a:t>
            </a:r>
            <a:r>
              <a:rPr lang="nl-NL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project is called ‘NAOS’, a star that refers to the fundament of a Greek building. By choosing this name, we emphasize the idea that professional capacity is the fundament of good quality education.</a:t>
            </a: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project where we looked and analyzed how European teachers in primary and secondary education prepare for diversity both pre-school and in-school. </a:t>
            </a: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Focus </a:t>
            </a:r>
            <a:r>
              <a:rPr lang="nl-NL" sz="2000" dirty="0" err="1" smtClean="0"/>
              <a:t>on</a:t>
            </a:r>
            <a:r>
              <a:rPr lang="nl-NL" sz="2000" dirty="0" smtClean="0"/>
              <a:t> </a:t>
            </a:r>
            <a:r>
              <a:rPr lang="nl-NL" sz="2000" dirty="0" err="1" smtClean="0">
                <a:solidFill>
                  <a:srgbClr val="FFC000"/>
                </a:solidFill>
              </a:rPr>
              <a:t>five</a:t>
            </a:r>
            <a:r>
              <a:rPr lang="nl-NL" sz="2000" dirty="0" smtClean="0"/>
              <a:t> content areas </a:t>
            </a:r>
            <a:r>
              <a:rPr lang="nl-NL" sz="1200" dirty="0" smtClean="0"/>
              <a:t>(review Severiens, Wolff &amp; Van Herpen, 2014):</a:t>
            </a:r>
            <a:endParaRPr lang="nl-NL" sz="2600" i="1" dirty="0" smtClean="0">
              <a:solidFill>
                <a:srgbClr val="FFFF00"/>
              </a:solidFill>
            </a:endParaRPr>
          </a:p>
          <a:p>
            <a:pPr marL="285750"/>
            <a:r>
              <a:rPr lang="nl-NL" sz="2000" dirty="0" err="1" smtClean="0"/>
              <a:t>From</a:t>
            </a:r>
            <a:r>
              <a:rPr lang="nl-NL" sz="2000" dirty="0" smtClean="0"/>
              <a:t> </a:t>
            </a:r>
            <a:r>
              <a:rPr lang="nl-NL" sz="2000" dirty="0"/>
              <a:t>September 2014 – 31 August 2017</a:t>
            </a:r>
          </a:p>
          <a:p>
            <a:pPr marL="285750"/>
            <a:endParaRPr lang="nl-NL" sz="2600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07" y="27678"/>
            <a:ext cx="1979712" cy="13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68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	NAOS Partners </a:t>
            </a:r>
            <a:endParaRPr lang="nl-NL" dirty="0"/>
          </a:p>
        </p:txBody>
      </p:sp>
      <p:pic>
        <p:nvPicPr>
          <p:cNvPr id="5" name="Afbeelding 4" descr="FSO_LOGO_COLOR_RG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2227892" cy="11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PPM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192341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2686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http://www.wideminds.eu/cms/images/logos/cyprus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92896"/>
            <a:ext cx="2863850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Hom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420888"/>
            <a:ext cx="2855595" cy="114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Logo U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149080"/>
            <a:ext cx="1949450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http://www.nfaplassen.no/wp-content/uploads/2013/06/H%C3%B8gskolen-i-%C3%98stfol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7" y="4077073"/>
            <a:ext cx="26642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http://itsquare.pt/wp-content/uploads/2014/02/Logoup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4005064"/>
            <a:ext cx="3335883" cy="7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data:image/jpeg;base64,/9j/4AAQSkZJRgABAQAAAQABAAD/2wCEAAkGBhQQEBUUEBQUFRAVGBsXFRgYFxUdGhcYFBUVFRcXGBoXGykeFxkjGhUUHy8gJicpOCwtFR4xNTAqNSYrLCkBCQoKDgwOGg8PGiolHyAwLCw1Lyw2NS0qLDUrLSwsLC01LCkuLC8tLCw0LCkwLCksLCwsNSwsNSwqKSwsLC8sLP/AABEIAHAA+AMBIgACEQEDEQH/xAAcAAEAAgMBAQEAAAAAAAAAAAAABAYBAwUCBwj/xABEEAACAQIEAwQHBQQHCQEAAAABAgMAEQQFEiEGMVETQWFxByIygZGhsRQjUsHRFUKS4UNicnOC0vAWJTM0NVPC4vEk/8QAGgEAAwEBAQEAAAAAAAAAAAAAAAMEAgEFBv/EADIRAAEEAAQDBAoCAwAAAAAAAAEAAgMRBBIhURMxQSJhcaEFFDJSgZGx0eHwM0IVI/H/2gAMAwEAAhEDEQA/AMYXjfMZXVI5nZ2NlUKlyeg9WpWO4pzXCsvbtIl+WtEsbe6x+NVzJcy+zYiObTq7NtWm9r2vtextz6V2+LeOnzFUQxrHGravaLEmxUEkgbAMe6vn2ydgkvNr0i3Wg0UvpnA/FBx+HLOAsqNpcDkdgQw6XHd1Bqs5JwLjYcXHLJKpiV9TDtHNxv3HY86sPo/4bODwvrsrSSkOSpuoGkBQD+9tvfxr5dwkP95wf33+arnuIEfEGv8AxTtGrsvJfeSa0pjo2Ng6E9Ayk/C9fLvSzm8v2hYNRWEIGsDYOWJ3PUC1redc3KOCoMVGpix0XbsB92yaSGt7Ny1zbqAaY7FHOWNbdd9LAhGXMSrr6Wv+QH96v0auV6HDZMSTyvH9JKl+kbDGLKYY2N2RolJ6lUIJ+IqjcK8PYjHdpFC+iEaWkuTpJ3CXA9o+1YeBpEri3EggWa5fBNYAYiLX3OHEo/sMrW52IP0rbevgOY4CfK8UBq0yrZldOTKe/wARsQQa+i8R8csmWwzRWWbECy/1CB94wv0IsPMVRHiwQ7OKLUp0NVRu1dJsUie2yr5kD617jlDC6kEdQbj5V8T4Z4OmzQySvLpUGxdwXZmtcjn3Ajv76jzNicnxZRHsy2O19EincXXv6dR1rHrjgA4t7J6rXAF0Dqvu1KiZVmAxEMcq+zIoYDpccvcbj3VLq8GxYUyUpSuoSlKUISlKUISlKUISlKUISlKUISlKUISlKUISlKUIX5/4OiDY/DqwDKZACCAQRY8wedWf0q8OJA0c8KBEe6OFAA1AXU2GwuNX8PjV2wHo/wAHBKsscbCRDqU9pKbHyLWNdTOMmixcfZzrqS4a1yDccjdSDXmswZERYatVOmGcOCrnouzftsEIyfXgbR/hPrIfhcf4a+ccJf8AU4P77/NX2HJOFMPgmY4dGUuAGu7sDY3GzEjr8TUTB8A4OGVZY42EinUp7SQ7+Rax51t2He4MuuyuCRoLu9QONMVl7SLDj9QfRqRwG9UMSLal35ryItXy/iPB4aOQDBzGaMi51KQVN+V7DV8K+yZ7wXhsa4eZW7QDTqV2Gw8OXf0qDhfRjgo21FGe3c7sR7wLA++sz4eSQnQePVEcjWjqqvxBiHkyDDtKSXLrueZALhSeuwG9cz0e8Xx4FpFnDdlJYhlF9LJfmO8EN9OtfVs2yGHFRCKZLxAghQWW2kWHskbWPKub/sBguxMPZeoW1+25YMVVSVYm42VduW1ddh5M4e0jQIErcpaRzXyzjjiNcfitcYIjVQiXG5sSbkd27HarHxZw3ImUYTY6oATILbqJdyT/AGTpB8zVuyn0fYPDSCRIyzjdS7FtJ6gcr+NqsbqCLEXB2IoZhXHMZDq5DpgKDei+U+jjjSDCRPDiCUBbWrWJG4AKnTuDtf3+FcDjTOxj8aXhDFbLGm27W8PEk2FfTcd6NcFKxbs2QnnoYqPhyHuqbkvBmFwjaoYvvPxsSzDyJ9n3WrBw8zmiMkUF3isBzC7UnhnLThsJDE3tIgDeZ3I+JNdSsVBxucRxbE3boNz7+lXOeyFtuNAJDWue6gLKnUvVc/aOIxBPZDSvh+bH8qf7PStuzi/iWNQ+vuf/AAxlw35BU+rBv8jwPNWO9ZqvJkk6H1ZPm30NdzDBgo7Qgv3kcqpgnfIaewt+iTJG1nsuBW2lKVUkpSlKEJSlKEJSlKEJSlKEJSlKEJSlKEKn4D0jxymK8EyRzP2aSEKVL3022PWrE2dQCXsTNEJj/R611eWm97+FULJeA8Rh/ssoQGaOVjMhcFezY7Mt9gwF+XfbpXs8DTjFPqDPC+I7YOssa6fW1XZWQsWHgd7d1RMkmA7QVBay9Cr2c7g7bse2i7f/ALetdfK9tN73tvaiZ1AZTCJojMOaB11bf1b3vVSh4bxKZl2sMfZwNKXlLSI6uD3ounUjG579r7GoGVcDYiLEIJAzRpP2olWWMDne5QprLHkRe29b4snu9VnI3dXsZ7h+27Htou35dnrXVfppve/hWRnUBk7MTRGUsV0B1LalFytgb3AqiYrhXHS4pZJFVgmKWUMJECmMODZUC31ADck+G/Ouvl/B7drjnkVVknZhBJsSqurC4tuu7V0SyE+yuFjR1XTzXi6CKGZ4pIppIV1NGsi39oLva9tz0qXk3EEWJVdEkZl0K7xq6lk1KDYgb7XtVPwnDOKGAlwpw0Kv2ZVZldbyEyK1jtcC1zc/hFScBwZJHioHRRFGMJ2UrIyhhKUILDqbkHV4VkSSWDWi6Wsrmu/xJxJ9iQO0Mkkf7zJpsm4A1XPff5UwnFcJjDzsuHLDUEldAxTucC/snrUHPuGpGy6XDxySTyMQQZXF/aU2vYC1hUaThRpMbhZJY0eCLDCNwxB+8Aa3qnnz51pzpA7TuXAG0rHLn2HWURNPEJjayF11b8ha97nu61FHESjETRyBEjhUOXMsZ2NvaQHUnPmRvVJ4vyPFvLKzhShkVorSIo0r3aAuovy9YnbxrOJyTEYvE4uREGmWMKvrAC4tYH4VJNjS12QDtbJ7MOHDMTpurFNxWMQ/ZYZ1JP4WBYjrsdhWrIGhaES4po0u5RQZoipK321KxDNYE6b9x2qHkvBUmHxODkVFVY4iJyGFy7Bv4uYrQnBU5wcELopK4ztZF1C3ZHVfzuDypLcM9zuJMMx2PIcun7yWzMA3JHoPNXXC5vh2iZ45YjCmzMrrpW3Ug2FesFnUExtDNFI1tVldSbXtewN7X2qiZ1wk0cWZG6QwSNC8Rv6toyxYEKCVF2HdWjg7/wDTj5igSJThghbDG6q10Fw9ra9ie/l32vV3GcCGkfuv2U/DBBNq78QcSx4MJrDvJIdMcaC7OduXxHxFZy3P9cbviInwoQgHtioFiL3Bva3dXFznhOcfZpcPKZp8M7MO3bd1ktddQG1rWHn4V4z7LMZj8MBJBHE8UySLGZdQlVQdSsQLDc//ACtF7wTp4D8rIa2grNDnmHeIyrNEYV9pw66V/tG9hzHOs4XOoJWZY5onZBdgrqdI6mx2FUl+EMTJHjn7OOF8SqKkKuLDQykszD1Qdj8TUhODHjnVo4U7L7EYXUMF1ylCCCRvvsNXvo4smnZXcjd1aoeIsM6uyYiFlj9siRLIDsCxvsPGtrZtFcKJIy7J2iKHW7Ja+pRe5Xxqi5dwhi/s2KhICRSRhYUd0dgwbVu6KPV5/wAQ2qRkvD+M+1wS4iONEiwxg9WQMdlKqSOp8L0CWQ12eaCxuuq6UHpCh+xx4iYaDKxVYwwJ9VtJbe3qja57r125+I8NHo14iFdYul5EGpTyYb7rtzqmS8FT/suCLQhxMMuvSWXddTEqG5b3Hwr3xLw7jMS/qRqsTQhVRZI1Ebjcq503db3sBtv3VgSSgai9B+V3Kwnnurni88w8JtLNEh06rM6g6fxAE7jxr1JnEKxCVpYxCeTl10nya9jVPg4NlbEYVp40aKLC9k4JU2kAcDbvtcb1ETgvEphcH6kckmGkkZ4WYaXDsCN+Vxbv6/HfFk9390/fguZG7q9QZ1A5ASaJiy6wA6klPxAX3XY7+Fb8JjUmUPE6uh5MrBgbbGxG1fOONlI+y9mqQ49g0XYIQfu5ta7EC1gdW/drPSvoGUZaMNBHCvKNQt+pA3PvNz763HI5ziK5LLmgAFTaUpT0tKUpQhYtWbUpQhYtS1ZpQhYtS1ZpQhYtS1ZpQhYqHmOZLCtzux9kdf5VvxWJEaFm5D5+FVCXFdtLqlJC+G9gOQFeZj8ZwAGt9o+XerMNh+Kcx5BSMJhHxUhZidP7x/8AEVaMPhljUKgsBXGTiKONQsaNYchsP1rU/Ekh9iMD+I/SpMNNhcMLLszzzOpT5o5pjQFNHJWK1LVXP25iPwD+Bv1r1HxJIP8AiR7dRcfWqx6Tg62PgkHBydK+asDICLEXHQ15iw6psqhR4AD6VGwGZpMPVuCOYPP+YqVJKFF2IA6k1eyRj252nTdSuY5pykar3alq5UnEcQNvWI6gbfM100e4uOR3HvrMc8cpIY4Glp8b2e0KWbUtWaU5LS1YtWawaEKFmmZCBb2ux5D6k+FQcqzx5ZNDBbG9rA7W63NQ8bfE4nSvsja47gPaPxv8q72EwCRewoB69599ePG+fETlzHUxprx3V7mxxRU4W4j5KVasWrNeVcE2BFxzr11AvJgUsGIGocjYXHkedbKVgGuoWaUrTicUsYu7AD/XLrXHODRZOi6ASaC3UqFhs2jkNlbfoQRfyvSsskbILYbHcuua5ppwpTaUpW1lKVi9QMZncce19TdF3+J5ClySsjGZ5oLbGOeaaLXQrDOALk2FVt88mlNolt5C5+PKvUeRyy7zOQPE3Pw5CoP8hxDUDC7v5D5lU+q5dZHAeZXRxWfRJyOo9B+vKoX7TxE3/CTSOv8ANtqn4TJI497am6tv8ByFScZP2cbN+EX/AE+ddMeIe0ulflGzfuUB8TTUbbPf9lVMQkry9mza3vbnsD/Ku5hOHY1Hr+u3fube4CoXDcBZ2kbu297bn5fWrHUvo/CMkaZpBdnS9dE7FTuaeG01Wy0xYVFFlVR5AVtArNK9sNA0AXnEk80rBF6zSuriiQ5YiSF1FmPw38KY/ALMAHvYG+xqXXD4mxTKFQXAa9/G3d8/pUWJ4UEDiW6bb2qIs8kgAOu604jDxyHssOqXG7Oe6x7m3JN67WBw/ZxqpNyBa9cfCZtDCgCBi3fta58Sa6WXYt5QSyaF/dvzPX8qmwboc9gjMRybyA200+O6diBJlog5RvzKj5pmZDdnDvL3n8I9+1/pXCjzaVCbOT5m4+ddPMshdpGaMizbkE2O/PzFTEyNDCEa2rmWHO/5ipZYcXPK46tq6107q79ynMkgiYORvnupr4lVTWxAWwN/PpVXzDOXlJsSqdwB5+duddJOHGuA8mpB3WPLpz2rmNhBJiSiCy6reQHP6Gs46TEva1pGWzVXqT8Oi1hmQtJN3WvcPyuxgoFw0BkIJYgE9d+QHQb17yjNzOWBAFtxbpyrpNGCLEC3K3hXAl4ddWPZOAp8SDbobc6tlZNhyzgi2jmApmOjlDuIaceq35tnH9HDu55kb28vH6VE4aA7RyTYhe/v3uT7rfOu1l+WLCtl3Y827z+gqFieGlZiwcrc3IsDz52pUmHxJkbOdSP68gPj9UxksIaYhoD13UPOM2MhKRXKfvEd/wAO761nhrFWdkJ2IuB4jnb3fSu1gMvWFbLffck8zUHMeHxI+pG0k8xbbz25Vl2GxLXjEXbvd5abAoE0JaYuQ3XSxGLSMXdgPP8ASq5j8UMTOirfRe3xNyfDYfKp8HDSAfeMzHw2H61sbBQ4b7w3v3XN9/Ada3iG4ido4gDWaE6619FmIxRnsEl3RczNcOsU6CMW9k7ddVqVty2BsRP2riyg3945AeVYrGFhMmeRpytJ08N1qeUMysOpA1VlqBmGbpDsd37lH59KiZrnek6It35E87HoOprVluQXOufc89P+Y9/lVUuKe93Cw4s9T0H5SmQta3PLy26lakE+K5nRH77fq1TsNw7Gu7Xc+PL4CuqBWa3HgIwc0nadufssPxLjozQdy8ogAsAAOgr1SlX1SmSuZxCfuG8x9RXTqFnEOqFwOdr/AA3qfFNLoXgbH6JsJAkaTuFo4cS0A8WJ/L8q6lcbhrEXjK96n5Nv9b12aXgSDh2VstYkESuvdKUpViQlKUoQla5oFcWdQw8QD9a2UrhAIoroNclpjwaL7KKPIAVttWaUBoboAgknmsWrNKV1cXl+Rtzrh8O4Jgzu4IPIXHXdvyrvUqeTDiSRkhPs3p4prJS1jmjqlLUpVCUlKUoQlKUoQubm2ZNFYIpZmv3Gw+HM1AwuUyTNrxBNvw9//qKsNKikwnFkzSOJHu9PyqGT5G0wUd+q8RxhQABYDkBSvdKsApTqqT5NLE2pAWsbgjn7x1rpZbmMz6lZPWAuCQQL9D/Kuxalq86LACF9xvIGyrfijI2ntBO65eDfEl/vFQJ3/wArGp0Ae7a9Nr+ra/Lxv38q3Vmq44cn9ifFIfJm6AeCUpSnpaVgis0oQqs+rBz3G6H5rfl5irHhsSsihkNwf9WPjXjG4FZU0t7j3g9RVeOEnwzXS5HUAkHzHdXjf7MC80CYztzb+P3x9Ds4lupp481ar0quLxJJ3xi/+L6V7GNxUvsLoHW1vm1PHpKJ2jASdgEr1SQe1Q8Su+Wrk4nPwG0xqXbkbX5jbpc16/YmsKZnZnHOx253t/OumsYHIAX57U48eUadjzP2Hmljhs59ryH78lGwDyMpMoCk8gO4eNS6UqljcrQLvxSnGzdJSlK2spSlKEJSlKEJSlKEJSlKEJSlKEJSlKEJSlK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" name="Afbeelding 13" descr="http://www.komma-ut.nl/wp-content/uploads/2014/08/Logo_Risbo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715" y="1297551"/>
            <a:ext cx="1921259" cy="87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32403"/>
            <a:ext cx="2873958" cy="2155469"/>
          </a:xfrm>
          <a:prstGeom prst="rect">
            <a:avLst/>
          </a:prstGeom>
        </p:spPr>
      </p:pic>
      <p:pic>
        <p:nvPicPr>
          <p:cNvPr id="1126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115888"/>
            <a:ext cx="1550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ctrTitle"/>
          </p:nvPr>
        </p:nvSpPr>
        <p:spPr bwMode="auto">
          <a:xfrm>
            <a:off x="431800" y="14288"/>
            <a:ext cx="8280400" cy="893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i="1" dirty="0" smtClean="0"/>
              <a:t>Impression</a:t>
            </a:r>
            <a:endParaRPr lang="en-GB" altLang="en-US" i="1" dirty="0" smtClean="0"/>
          </a:p>
        </p:txBody>
      </p:sp>
      <p:pic>
        <p:nvPicPr>
          <p:cNvPr id="3" name="Afbeelding 2" descr="IMG_867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4" y="652046"/>
            <a:ext cx="3275236" cy="2456427"/>
          </a:xfrm>
          <a:prstGeom prst="rect">
            <a:avLst/>
          </a:prstGeom>
        </p:spPr>
      </p:pic>
      <p:pic>
        <p:nvPicPr>
          <p:cNvPr id="8" name="Afbeelding 7" descr="Cyprus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311" r="36596" b="-311"/>
          <a:stretch/>
        </p:blipFill>
        <p:spPr>
          <a:xfrm>
            <a:off x="3592215" y="3332403"/>
            <a:ext cx="2473697" cy="2210061"/>
          </a:xfrm>
          <a:prstGeom prst="rect">
            <a:avLst/>
          </a:prstGeom>
        </p:spPr>
      </p:pic>
      <p:pic>
        <p:nvPicPr>
          <p:cNvPr id="13" name="Afbeelding 12" descr="20151103_09324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60759"/>
            <a:ext cx="3995936" cy="2247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50" y="3332403"/>
            <a:ext cx="3383980" cy="190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75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endParaRPr lang="en-US" altLang="en-US" dirty="0" smtClean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dirty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dirty="0" smtClean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dirty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dirty="0" smtClean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dirty="0" smtClean="0">
                <a:cs typeface="Arial" charset="0"/>
              </a:rPr>
              <a:t>Hargreaves </a:t>
            </a:r>
            <a:r>
              <a:rPr lang="en-US" altLang="en-US" dirty="0">
                <a:cs typeface="Arial" charset="0"/>
              </a:rPr>
              <a:t>&amp; </a:t>
            </a:r>
            <a:r>
              <a:rPr lang="en-US" altLang="en-US" dirty="0" err="1">
                <a:cs typeface="Arial" charset="0"/>
              </a:rPr>
              <a:t>Fullan</a:t>
            </a:r>
            <a:r>
              <a:rPr lang="en-US" altLang="en-US" dirty="0">
                <a:cs typeface="Arial" charset="0"/>
              </a:rPr>
              <a:t>:</a:t>
            </a:r>
            <a:endParaRPr lang="en-US" altLang="en-US" dirty="0"/>
          </a:p>
          <a:p>
            <a:pPr>
              <a:spcBef>
                <a:spcPct val="0"/>
              </a:spcBef>
              <a:defRPr/>
            </a:pPr>
            <a:r>
              <a:rPr lang="en-US" altLang="en-US" i="1" dirty="0"/>
              <a:t>“The most abused educational research finding these days is this: “the quality of the teacher is the single most important determinant in the learning of the student”. </a:t>
            </a:r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  <a:p>
            <a:pPr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Improving teacher quality should be about improving the profession.</a:t>
            </a:r>
          </a:p>
          <a:p>
            <a:endParaRPr lang="en-GB" dirty="0"/>
          </a:p>
        </p:txBody>
      </p:sp>
      <p:pic>
        <p:nvPicPr>
          <p:cNvPr id="4" name="Picture 2" descr="http://s.s-bol.com/imgbase0/imagebase/large/FC/1/1/8/3/9200000002513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268252" cy="333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892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913" y="3861048"/>
            <a:ext cx="8229600" cy="1656184"/>
          </a:xfrm>
        </p:spPr>
        <p:txBody>
          <a:bodyPr>
            <a:normAutofit/>
          </a:bodyPr>
          <a:lstStyle/>
          <a:p>
            <a:r>
              <a:rPr lang="nl-NL" dirty="0" smtClean="0"/>
              <a:t>NAOS </a:t>
            </a:r>
            <a:r>
              <a:rPr lang="nl-NL" dirty="0" err="1" smtClean="0"/>
              <a:t>overview</a:t>
            </a:r>
            <a:r>
              <a:rPr lang="nl-NL" dirty="0" smtClean="0"/>
              <a:t> of </a:t>
            </a:r>
            <a:r>
              <a:rPr lang="nl-NL" dirty="0" err="1" smtClean="0"/>
              <a:t>results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114550" cy="752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Afbeelding 13" descr="http://www.komma-ut.nl/wp-content/uploads/2014/08/Logo_Risb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1770" y="363488"/>
            <a:ext cx="1921259" cy="87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9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08" y="151943"/>
            <a:ext cx="1979712" cy="13324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1961" y="421501"/>
            <a:ext cx="7866816" cy="53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Main framework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961" y="1628800"/>
            <a:ext cx="6760319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Five areas of expertise needed for teachers in diverse classrooms: </a:t>
            </a:r>
          </a:p>
          <a:p>
            <a:r>
              <a:rPr lang="en-US" dirty="0" smtClean="0"/>
              <a:t>Language diversity </a:t>
            </a:r>
          </a:p>
          <a:p>
            <a:r>
              <a:rPr lang="en-US" dirty="0" smtClean="0"/>
              <a:t>Pedagogy/didactics</a:t>
            </a:r>
          </a:p>
          <a:p>
            <a:r>
              <a:rPr lang="en-US" dirty="0" smtClean="0"/>
              <a:t>Social psychology and identity</a:t>
            </a:r>
          </a:p>
          <a:p>
            <a:r>
              <a:rPr lang="en-US" dirty="0" smtClean="0"/>
              <a:t>Parental involvement</a:t>
            </a:r>
          </a:p>
          <a:p>
            <a:r>
              <a:rPr lang="en-US" dirty="0" smtClean="0"/>
              <a:t>Community-school relationships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31961" y="4012066"/>
            <a:ext cx="6760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a literature review</a:t>
            </a:r>
          </a:p>
          <a:p>
            <a:r>
              <a:rPr lang="nl-NL" dirty="0" smtClean="0"/>
              <a:t>Severiens</a:t>
            </a:r>
            <a:r>
              <a:rPr lang="nl-NL" dirty="0"/>
              <a:t>, S., Wolff, R. &amp; Herpen, S. van (2014). </a:t>
            </a:r>
            <a:r>
              <a:rPr lang="en-US" dirty="0"/>
              <a:t>Teaching for diversity. </a:t>
            </a:r>
            <a:r>
              <a:rPr lang="en-US" i="1" dirty="0"/>
              <a:t>European Journal of Teacher Education, 37(3), 295-311</a:t>
            </a:r>
            <a:r>
              <a:rPr lang="en-US" dirty="0"/>
              <a:t> </a:t>
            </a:r>
            <a:r>
              <a:rPr lang="en-US" dirty="0" err="1"/>
              <a:t>doi</a:t>
            </a:r>
            <a:r>
              <a:rPr lang="en-US" dirty="0"/>
              <a:t> 10.1080/02619768.2013.845166</a:t>
            </a:r>
            <a:endParaRPr lang="en-GB" dirty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4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RIUS opening">
  <a:themeElements>
    <a:clrScheme name="SIRIUS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RIUS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RIUS contact">
  <a:themeElements>
    <a:clrScheme name="SIRIUS contact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B909C"/>
      </a:hlink>
      <a:folHlink>
        <a:srgbClr val="E36C0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7989</TotalTime>
  <Words>1128</Words>
  <Application>Microsoft Office PowerPoint</Application>
  <PresentationFormat>On-screen Show (4:3)</PresentationFormat>
  <Paragraphs>209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Bookman Old Style</vt:lpstr>
      <vt:lpstr>Calibri</vt:lpstr>
      <vt:lpstr>Calibri Light</vt:lpstr>
      <vt:lpstr>Century Gothic</vt:lpstr>
      <vt:lpstr>Times New Roman</vt:lpstr>
      <vt:lpstr>SIRIUS opening</vt:lpstr>
      <vt:lpstr>SIRIUS main</vt:lpstr>
      <vt:lpstr>Custom Design</vt:lpstr>
      <vt:lpstr>SIRIUS end</vt:lpstr>
      <vt:lpstr>SIRIUS contact</vt:lpstr>
      <vt:lpstr>DO EUROPE  IN ONE DAY!</vt:lpstr>
      <vt:lpstr>Welcome to Rotterdam</vt:lpstr>
      <vt:lpstr>Program 21 June 2017 </vt:lpstr>
      <vt:lpstr>General objectives</vt:lpstr>
      <vt:lpstr> NAOS Partners </vt:lpstr>
      <vt:lpstr>Impression</vt:lpstr>
      <vt:lpstr>PowerPoint Presentation</vt:lpstr>
      <vt:lpstr>NAOS overview of 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Workshops….</vt:lpstr>
      <vt:lpstr>Workshops Rooms </vt:lpstr>
      <vt:lpstr>FINISHING…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K</dc:creator>
  <cp:lastModifiedBy>P. Flaris</cp:lastModifiedBy>
  <cp:revision>304</cp:revision>
  <cp:lastPrinted>2015-10-19T11:30:21Z</cp:lastPrinted>
  <dcterms:created xsi:type="dcterms:W3CDTF">2013-09-23T10:11:50Z</dcterms:created>
  <dcterms:modified xsi:type="dcterms:W3CDTF">2017-06-29T08:03:16Z</dcterms:modified>
</cp:coreProperties>
</file>